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2" r:id="rId3"/>
    <p:sldMasterId id="2147483674" r:id="rId4"/>
    <p:sldMasterId id="2147483686" r:id="rId5"/>
  </p:sldMasterIdLst>
  <p:notesMasterIdLst>
    <p:notesMasterId r:id="rId23"/>
  </p:notesMasterIdLst>
  <p:sldIdLst>
    <p:sldId id="263" r:id="rId6"/>
    <p:sldId id="262" r:id="rId7"/>
    <p:sldId id="264" r:id="rId8"/>
    <p:sldId id="265" r:id="rId9"/>
    <p:sldId id="278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5" r:id="rId18"/>
    <p:sldId id="272" r:id="rId19"/>
    <p:sldId id="273" r:id="rId20"/>
    <p:sldId id="274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AF881-CACC-4939-9A9F-B03B999317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EFE35-F302-4FAF-B65D-44D011D52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5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0824-4468-4647-ADD2-9EBA7A01E5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0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/>
          <a:lstStyle/>
          <a:p>
            <a:fld id="{567ED9EA-2C41-46C8-B136-3B1585B79F3E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/>
          <a:lstStyle/>
          <a:p>
            <a:fld id="{549545E5-EC47-4F8C-B355-4CACF2551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5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0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/>
          <a:lstStyle/>
          <a:p>
            <a:fld id="{8D5EE0AC-027B-4D85-B927-F2C0BB5EF369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  <a:prstGeom prst="rect">
            <a:avLst/>
          </a:prstGeom>
        </p:spPr>
        <p:txBody>
          <a:bodyPr/>
          <a:lstStyle/>
          <a:p>
            <a:fld id="{549545E5-EC47-4F8C-B355-4CACF2551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42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90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76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6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28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9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04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rR_5-O9Pz8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62" y="2800952"/>
            <a:ext cx="8147304" cy="2002054"/>
          </a:xfrm>
        </p:spPr>
        <p:txBody>
          <a:bodyPr>
            <a:normAutofit fontScale="90000"/>
          </a:bodyPr>
          <a:lstStyle/>
          <a:p>
            <a:r>
              <a:rPr lang="en-US" sz="2175" b="1" dirty="0">
                <a:solidFill>
                  <a:schemeClr val="bg1"/>
                </a:solidFill>
              </a:rPr>
              <a:t>Improving Student Engagement through Faculty Learning Communities</a:t>
            </a:r>
            <a:r>
              <a:rPr lang="en-US" sz="2025" dirty="0">
                <a:solidFill>
                  <a:schemeClr val="bg1"/>
                </a:solidFill>
              </a:rPr>
              <a:t/>
            </a:r>
            <a:br>
              <a:rPr lang="en-US" sz="2025" dirty="0">
                <a:solidFill>
                  <a:schemeClr val="bg1"/>
                </a:solidFill>
              </a:rPr>
            </a:br>
            <a:r>
              <a:rPr lang="en-US" sz="2025" dirty="0">
                <a:solidFill>
                  <a:schemeClr val="bg1"/>
                </a:solidFill>
              </a:rPr>
              <a:t/>
            </a:r>
            <a:br>
              <a:rPr lang="en-US" sz="2025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UWS HETL 2017 Scotland Conference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 University of the West of Scotland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Panel 2C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P116, Coats Building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11.30am – 1.00pm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Thursday, June 29,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558" y="5053262"/>
            <a:ext cx="7674102" cy="72189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Dr. Patrick </a:t>
            </a:r>
            <a:r>
              <a:rPr lang="en-US" b="1" dirty="0">
                <a:solidFill>
                  <a:schemeClr val="bg1"/>
                </a:solidFill>
              </a:rPr>
              <a:t>Blessinger</a:t>
            </a:r>
            <a:r>
              <a:rPr lang="en-US" dirty="0">
                <a:solidFill>
                  <a:schemeClr val="bg1"/>
                </a:solidFill>
              </a:rPr>
              <a:t>, St. John’s University, </a:t>
            </a:r>
            <a:r>
              <a:rPr lang="en-US" dirty="0" smtClean="0">
                <a:solidFill>
                  <a:schemeClr val="bg1"/>
                </a:solidFill>
              </a:rPr>
              <a:t>New York, USA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Dr. Milton </a:t>
            </a:r>
            <a:r>
              <a:rPr lang="en-US" b="1" dirty="0">
                <a:solidFill>
                  <a:schemeClr val="bg1"/>
                </a:solidFill>
              </a:rPr>
              <a:t>Cox</a:t>
            </a:r>
            <a:r>
              <a:rPr lang="en-US" dirty="0">
                <a:solidFill>
                  <a:schemeClr val="bg1"/>
                </a:solidFill>
              </a:rPr>
              <a:t>, Miami University, Ohio, USA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545" y="207665"/>
            <a:ext cx="7514035" cy="7338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and Participants</a:t>
            </a:r>
            <a:br>
              <a:rPr lang="en-US" dirty="0" smtClean="0"/>
            </a:br>
            <a:r>
              <a:rPr lang="en-US" sz="1800" dirty="0"/>
              <a:t>Selection Criteria for Research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33" y="1193533"/>
            <a:ext cx="3245879" cy="4340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participants fit the researcher’s criteria and they were found through referrals from experts in the topic area. A key assumption of IPA is: </a:t>
            </a:r>
            <a:r>
              <a:rPr lang="en-US" sz="1800" b="1" dirty="0"/>
              <a:t>the more homogenous the participants, the more valid the findings are likely to be</a:t>
            </a:r>
            <a:r>
              <a:rPr lang="en-US" sz="1800" dirty="0"/>
              <a:t>. A sample size of three participants is sufficient for IPA research studies (Smith, Flowers, &amp; Larkin, 2009).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98500"/>
              </p:ext>
            </p:extLst>
          </p:nvPr>
        </p:nvGraphicFramePr>
        <p:xfrm>
          <a:off x="3599225" y="1960132"/>
          <a:ext cx="5289946" cy="2312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772"/>
                <a:gridCol w="823527"/>
                <a:gridCol w="871969"/>
                <a:gridCol w="871969"/>
                <a:gridCol w="1162625"/>
                <a:gridCol w="775084"/>
              </a:tblGrid>
              <a:tr h="9398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Participant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Extensive Experience as Educator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(&gt; 30 Years)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Extensive Experience as Faculty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(&gt; 15 Years)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Extensive Participation in FLCs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(&gt; 10 Years)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Type of Institution Employed at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(Large Coeducational Research University)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Location of Institution Employed at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(USA)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457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457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457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39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1"/>
            <a:ext cx="7514035" cy="5966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and Procedures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Sampling Criteria and Data Collection Instrument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259" y="1327149"/>
            <a:ext cx="7988837" cy="3966745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IPA uses </a:t>
            </a:r>
            <a:r>
              <a:rPr lang="en-US" b="1" dirty="0"/>
              <a:t>h</a:t>
            </a:r>
            <a:r>
              <a:rPr lang="en-US" b="1" dirty="0" smtClean="0"/>
              <a:t>omogenous </a:t>
            </a:r>
            <a:r>
              <a:rPr lang="en-US" b="1" dirty="0"/>
              <a:t>sampling </a:t>
            </a:r>
            <a:r>
              <a:rPr lang="en-US" b="1" dirty="0" smtClean="0"/>
              <a:t>which is </a:t>
            </a:r>
            <a:r>
              <a:rPr lang="en-US" b="1" dirty="0"/>
              <a:t>a type of purposive sampling</a:t>
            </a:r>
            <a:r>
              <a:rPr lang="en-US" dirty="0"/>
              <a:t>. A homogeneous sample is a sample where the units of analysis (e.g., participants) share the same or very similar characteristics (e.g., age, race, gender, </a:t>
            </a:r>
            <a:r>
              <a:rPr lang="en-US" i="1" dirty="0"/>
              <a:t>experience, profession).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relevant homogeneous characteristics needed to help answer the research questions are </a:t>
            </a:r>
            <a:r>
              <a:rPr lang="en-US" b="1" i="1" dirty="0" smtClean="0"/>
              <a:t>experience and profession.</a:t>
            </a: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/>
              <a:t>self-completed, structured, open-ended questionnaire </a:t>
            </a:r>
            <a:r>
              <a:rPr lang="en-US" dirty="0"/>
              <a:t>was given to all participants to ensure all responded to the exact same list of questions. The questions, defined by the researcher, are based on the research questions.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Thus</a:t>
            </a:r>
            <a:r>
              <a:rPr lang="en-US" dirty="0"/>
              <a:t>, the aim of an IPA based questionnaire is to guide the participants to </a:t>
            </a:r>
            <a:r>
              <a:rPr lang="en-US" b="1" dirty="0"/>
              <a:t>recall and reflect on their most meaningful experiences</a:t>
            </a:r>
            <a:r>
              <a:rPr lang="en-US" dirty="0"/>
              <a:t> and use the questionnaire process to help bring to consciousness the common meaning those experience share.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validity of this qualitative research study is based on the four criteria defined by Lucy Yardley (2000): 1) </a:t>
            </a:r>
            <a:r>
              <a:rPr lang="en-US" b="1" dirty="0"/>
              <a:t>sensitivity to context</a:t>
            </a:r>
            <a:r>
              <a:rPr lang="en-US" dirty="0"/>
              <a:t>, 2) </a:t>
            </a:r>
            <a:r>
              <a:rPr lang="en-US" b="1" dirty="0"/>
              <a:t>commitment and rigor</a:t>
            </a:r>
            <a:r>
              <a:rPr lang="en-US" dirty="0"/>
              <a:t>, 3) </a:t>
            </a:r>
            <a:r>
              <a:rPr lang="en-US" b="1" dirty="0"/>
              <a:t>transparency and coherence</a:t>
            </a:r>
            <a:r>
              <a:rPr lang="en-US" dirty="0"/>
              <a:t>, and 4) </a:t>
            </a:r>
            <a:r>
              <a:rPr lang="en-US" b="1" dirty="0"/>
              <a:t>impact and importance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49193"/>
            <a:ext cx="7514035" cy="5006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Thematic Analysis</a:t>
            </a:r>
            <a:br>
              <a:rPr lang="en-US" dirty="0" smtClean="0"/>
            </a:br>
            <a:r>
              <a:rPr lang="en-US" sz="1800" dirty="0"/>
              <a:t>Summary of Thematic Analysis Results: Top Shared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196" y="1288649"/>
            <a:ext cx="5342382" cy="3711194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narrative data </a:t>
            </a:r>
            <a:r>
              <a:rPr lang="en-US" dirty="0" smtClean="0"/>
              <a:t>was </a:t>
            </a:r>
            <a:r>
              <a:rPr lang="en-US" b="1" dirty="0"/>
              <a:t>examined at several interpretive levels </a:t>
            </a:r>
            <a:r>
              <a:rPr lang="en-US" dirty="0"/>
              <a:t>including </a:t>
            </a:r>
            <a:r>
              <a:rPr lang="en-US" b="1" i="1" dirty="0"/>
              <a:t>descriptive analysis </a:t>
            </a:r>
            <a:r>
              <a:rPr lang="en-US" dirty="0"/>
              <a:t>(e.g., literal description of events, experiences, objects), </a:t>
            </a:r>
            <a:r>
              <a:rPr lang="en-US" b="1" i="1" dirty="0"/>
              <a:t>linguistic</a:t>
            </a:r>
            <a:r>
              <a:rPr lang="en-US" b="1" dirty="0"/>
              <a:t> analysis </a:t>
            </a:r>
            <a:r>
              <a:rPr lang="en-US" dirty="0"/>
              <a:t>(e.g., how language is used, metaphorical and symbolic language), and </a:t>
            </a:r>
            <a:r>
              <a:rPr lang="en-US" b="1" i="1" dirty="0"/>
              <a:t>conceptual analysis </a:t>
            </a:r>
            <a:r>
              <a:rPr lang="en-US" dirty="0"/>
              <a:t>(e.g., ideas, deeper meanings, existential reflections).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the above process and concepts, the researcher </a:t>
            </a:r>
            <a:r>
              <a:rPr lang="en-US" dirty="0" smtClean="0"/>
              <a:t>coded the data and then discovered </a:t>
            </a:r>
            <a:r>
              <a:rPr lang="en-US" b="1" dirty="0"/>
              <a:t>themes</a:t>
            </a:r>
            <a:r>
              <a:rPr lang="en-US" dirty="0"/>
              <a:t> (i.e., clusters of meaning</a:t>
            </a:r>
            <a:r>
              <a:rPr lang="en-US" dirty="0" smtClean="0"/>
              <a:t>), </a:t>
            </a:r>
            <a:r>
              <a:rPr lang="en-US" b="1" dirty="0" smtClean="0"/>
              <a:t>super-ordinate themes</a:t>
            </a:r>
            <a:r>
              <a:rPr lang="en-US" dirty="0" smtClean="0"/>
              <a:t> (i.e., </a:t>
            </a:r>
            <a:r>
              <a:rPr lang="en-US" dirty="0"/>
              <a:t>larger clusters of meaning</a:t>
            </a:r>
            <a:r>
              <a:rPr lang="en-US" dirty="0" smtClean="0"/>
              <a:t>) and </a:t>
            </a:r>
            <a:r>
              <a:rPr lang="en-US" b="1" dirty="0"/>
              <a:t>principles</a:t>
            </a:r>
            <a:r>
              <a:rPr lang="en-US" dirty="0"/>
              <a:t> that emerged from the data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Numeration</a:t>
            </a:r>
            <a:r>
              <a:rPr lang="en-US" dirty="0" smtClean="0"/>
              <a:t> </a:t>
            </a:r>
            <a:r>
              <a:rPr lang="en-US" dirty="0"/>
              <a:t>helps to identify which themes are potentially most meaningful to the participants and helps give a qualitative assessment of the relative importance of each theme.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dirty="0" smtClean="0"/>
              <a:t>eywords </a:t>
            </a:r>
            <a:r>
              <a:rPr lang="en-US" dirty="0"/>
              <a:t>and key phrases are </a:t>
            </a:r>
            <a:r>
              <a:rPr lang="en-US" b="1" dirty="0"/>
              <a:t>contextual</a:t>
            </a:r>
            <a:r>
              <a:rPr lang="en-US" dirty="0"/>
              <a:t> and must be interpreted within the context of how the word and phrase is used </a:t>
            </a:r>
            <a:r>
              <a:rPr lang="en-US" dirty="0" smtClean="0"/>
              <a:t>and intended by </a:t>
            </a:r>
            <a:r>
              <a:rPr lang="en-US" dirty="0"/>
              <a:t>the </a:t>
            </a:r>
            <a:r>
              <a:rPr lang="en-US" dirty="0" smtClean="0"/>
              <a:t>participant.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29096"/>
              </p:ext>
            </p:extLst>
          </p:nvPr>
        </p:nvGraphicFramePr>
        <p:xfrm>
          <a:off x="5869403" y="1788115"/>
          <a:ext cx="3024340" cy="2793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3763"/>
                <a:gridCol w="1950577"/>
              </a:tblGrid>
              <a:tr h="416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Super-Ordinate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Themes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Themes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0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Leadership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4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Instructional Leadership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290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Faculty Development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354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Community Development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290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Learning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0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Higher Order Learning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265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Interdisciplinary Learning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290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Passion for Learning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43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25" y="295616"/>
            <a:ext cx="7514035" cy="740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Findings</a:t>
            </a:r>
            <a:br>
              <a:rPr lang="en-US" dirty="0" smtClean="0"/>
            </a:br>
            <a:r>
              <a:rPr lang="en-US" sz="1800" dirty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283770"/>
            <a:ext cx="8290384" cy="3929634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findings suggest that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chief aim of FLCs is to transform faculty from isolated subject matter experts into collaborative instructional leaders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Question </a:t>
            </a:r>
            <a:r>
              <a:rPr lang="en-US" b="1" dirty="0"/>
              <a:t>One. </a:t>
            </a:r>
            <a:r>
              <a:rPr lang="en-US" i="1" dirty="0"/>
              <a:t>How do higher education faculty members perceive and describe their experience in participating in formal faculty learning communities?  </a:t>
            </a:r>
            <a:r>
              <a:rPr lang="en-US" dirty="0" smtClean="0"/>
              <a:t>The </a:t>
            </a:r>
            <a:r>
              <a:rPr lang="en-US" b="1" dirty="0"/>
              <a:t>participants </a:t>
            </a:r>
            <a:r>
              <a:rPr lang="en-US" b="1" dirty="0" smtClean="0"/>
              <a:t>showed </a:t>
            </a:r>
            <a:r>
              <a:rPr lang="en-US" b="1" dirty="0"/>
              <a:t>a high degree of shared meaning</a:t>
            </a:r>
            <a:r>
              <a:rPr lang="en-US" dirty="0"/>
              <a:t> that they attached to their experiences with FLCs. Their perceptions and descriptions of their experiences are remarkably </a:t>
            </a:r>
            <a:r>
              <a:rPr lang="en-US" dirty="0" smtClean="0"/>
              <a:t>similar.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Question </a:t>
            </a:r>
            <a:r>
              <a:rPr lang="en-US" b="1" dirty="0"/>
              <a:t>Two. </a:t>
            </a:r>
            <a:r>
              <a:rPr lang="en-US" i="1" dirty="0"/>
              <a:t>How do higher education faculty members understand the personal meaning they experience in formal faculty leaning communities</a:t>
            </a:r>
            <a:r>
              <a:rPr lang="en-US" i="1" dirty="0" smtClean="0"/>
              <a:t>? </a:t>
            </a:r>
            <a:r>
              <a:rPr lang="en-US" dirty="0" smtClean="0"/>
              <a:t>The </a:t>
            </a:r>
            <a:r>
              <a:rPr lang="en-US" dirty="0"/>
              <a:t>a</a:t>
            </a:r>
            <a:r>
              <a:rPr lang="en-US" dirty="0" smtClean="0"/>
              <a:t>cademic </a:t>
            </a:r>
            <a:r>
              <a:rPr lang="en-US" dirty="0"/>
              <a:t>environment is part of a person’s wider </a:t>
            </a:r>
            <a:r>
              <a:rPr lang="en-US" dirty="0" err="1"/>
              <a:t>lifeworld</a:t>
            </a:r>
            <a:r>
              <a:rPr lang="en-US" dirty="0"/>
              <a:t>. Thus, </a:t>
            </a:r>
            <a:r>
              <a:rPr lang="en-US" b="1" dirty="0"/>
              <a:t>faculty and students naturally seek meaning in their academic lives and seek activities and relationships that are meaningful to </a:t>
            </a:r>
            <a:r>
              <a:rPr lang="en-US" b="1" dirty="0" smtClean="0"/>
              <a:t>them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Question </a:t>
            </a:r>
            <a:r>
              <a:rPr lang="en-US" b="1" dirty="0"/>
              <a:t>Three. </a:t>
            </a:r>
            <a:r>
              <a:rPr lang="en-US" i="1" dirty="0"/>
              <a:t>Based on participants’ lived experiences and the personal meaning they ascribe to those experiences, what is their perceived impact of their participation on their effectiveness as an educators</a:t>
            </a:r>
            <a:r>
              <a:rPr lang="en-US" i="1" dirty="0" smtClean="0"/>
              <a:t>? </a:t>
            </a:r>
            <a:r>
              <a:rPr lang="en-US" dirty="0"/>
              <a:t>Participants described several examples of how their </a:t>
            </a:r>
            <a:r>
              <a:rPr lang="en-US" b="1" dirty="0"/>
              <a:t>participation in FLCs improved their </a:t>
            </a:r>
            <a:r>
              <a:rPr lang="en-US" b="1" dirty="0" smtClean="0"/>
              <a:t>overall effectiveness </a:t>
            </a:r>
            <a:r>
              <a:rPr lang="en-US" b="1" dirty="0"/>
              <a:t>as educators and teachers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545" y="216569"/>
            <a:ext cx="7514035" cy="7063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Findings</a:t>
            </a:r>
            <a:r>
              <a:rPr lang="en-US" sz="2025" i="1" dirty="0"/>
              <a:t/>
            </a:r>
            <a:br>
              <a:rPr lang="en-US" sz="2025" i="1" dirty="0"/>
            </a:br>
            <a:r>
              <a:rPr lang="en-US" sz="1800" dirty="0"/>
              <a:t>Core Principles for Effective FLCs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764" y="1279024"/>
            <a:ext cx="8107504" cy="3918618"/>
          </a:xfrm>
        </p:spPr>
        <p:txBody>
          <a:bodyPr>
            <a:normAutofit fontScale="47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Effective FLCs utilize evidence and </a:t>
            </a:r>
            <a:r>
              <a:rPr lang="en-US" b="1" dirty="0"/>
              <a:t>research based practices </a:t>
            </a:r>
            <a:r>
              <a:rPr lang="en-US" dirty="0"/>
              <a:t>and principles.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Effective </a:t>
            </a:r>
            <a:r>
              <a:rPr lang="en-US" dirty="0"/>
              <a:t>FLCs practice </a:t>
            </a:r>
            <a:r>
              <a:rPr lang="en-US" b="1" dirty="0"/>
              <a:t>learning transfer </a:t>
            </a:r>
            <a:r>
              <a:rPr lang="en-US" dirty="0"/>
              <a:t>(i.e., transferring what the faculty is learning in the FLC to what to student is learning in the classroom), creating a closed loop process of continual academic quality improvement.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Effective </a:t>
            </a:r>
            <a:r>
              <a:rPr lang="en-US" dirty="0"/>
              <a:t>FLCs provide </a:t>
            </a:r>
            <a:r>
              <a:rPr lang="en-US" b="1" dirty="0"/>
              <a:t>interdisciplinary, integrative, collaborative, and experiential </a:t>
            </a:r>
            <a:r>
              <a:rPr lang="en-US" dirty="0"/>
              <a:t>learning activities for participants.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Effective </a:t>
            </a:r>
            <a:r>
              <a:rPr lang="en-US" dirty="0"/>
              <a:t>FLCs provide </a:t>
            </a:r>
            <a:r>
              <a:rPr lang="en-US" b="1" dirty="0"/>
              <a:t>meaningful peer recognition </a:t>
            </a:r>
            <a:r>
              <a:rPr lang="en-US" dirty="0"/>
              <a:t>and peer validation of success.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Effective </a:t>
            </a:r>
            <a:r>
              <a:rPr lang="en-US" dirty="0"/>
              <a:t>FLCs address the </a:t>
            </a:r>
            <a:r>
              <a:rPr lang="en-US" b="1" dirty="0"/>
              <a:t>holistic cognitive, emotional, and social needs </a:t>
            </a:r>
            <a:r>
              <a:rPr lang="en-US" dirty="0"/>
              <a:t>of participants.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Effective </a:t>
            </a:r>
            <a:r>
              <a:rPr lang="en-US" dirty="0"/>
              <a:t>FLCs cultivate </a:t>
            </a:r>
            <a:r>
              <a:rPr lang="en-US" b="1" dirty="0"/>
              <a:t>learning-centered teaching and active learning </a:t>
            </a:r>
            <a:r>
              <a:rPr lang="en-US" dirty="0"/>
              <a:t>environments.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Effective </a:t>
            </a:r>
            <a:r>
              <a:rPr lang="en-US" dirty="0"/>
              <a:t>FLCs transform faculty from isolated subject matter experts into </a:t>
            </a:r>
            <a:r>
              <a:rPr lang="en-US" b="1" dirty="0"/>
              <a:t>collaborative instructional leaders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545" y="370573"/>
            <a:ext cx="7514035" cy="589788"/>
          </a:xfrm>
        </p:spPr>
        <p:txBody>
          <a:bodyPr/>
          <a:lstStyle/>
          <a:p>
            <a:r>
              <a:rPr lang="en-US" dirty="0" smtClean="0"/>
              <a:t>Conclusions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94" y="1254774"/>
            <a:ext cx="8300274" cy="4048746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research findings </a:t>
            </a:r>
            <a:r>
              <a:rPr lang="en-US" dirty="0" smtClean="0"/>
              <a:t>indicate </a:t>
            </a:r>
            <a:r>
              <a:rPr lang="en-US" dirty="0"/>
              <a:t>that, if properly designed and implemented, </a:t>
            </a:r>
            <a:r>
              <a:rPr lang="en-US" b="1" dirty="0"/>
              <a:t>FLCs can provide a useful and effective vehicle for enhancing pedagogical expertise and student learning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findings </a:t>
            </a:r>
            <a:r>
              <a:rPr lang="en-US" dirty="0" smtClean="0"/>
              <a:t>suggest </a:t>
            </a:r>
            <a:r>
              <a:rPr lang="en-US" dirty="0"/>
              <a:t>that the most important qualities for FLCs are: a) </a:t>
            </a:r>
            <a:r>
              <a:rPr lang="en-US" b="1" dirty="0"/>
              <a:t>focus on creating a collaborative and collegial culture of teaching</a:t>
            </a:r>
            <a:r>
              <a:rPr lang="en-US" dirty="0"/>
              <a:t> that engages faculty across disciplines in a continual process of collective inquiry, and b) </a:t>
            </a:r>
            <a:r>
              <a:rPr lang="en-US" b="1" dirty="0"/>
              <a:t>focus on continual improvement of student learning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findings suggest </a:t>
            </a:r>
            <a:r>
              <a:rPr lang="en-US" dirty="0" smtClean="0"/>
              <a:t>that </a:t>
            </a:r>
            <a:r>
              <a:rPr lang="en-US" b="1" dirty="0" smtClean="0"/>
              <a:t>higher </a:t>
            </a:r>
            <a:r>
              <a:rPr lang="en-US" b="1" dirty="0"/>
              <a:t>education institutions can benefit by setting up FLCs that are designed with </a:t>
            </a:r>
            <a:r>
              <a:rPr lang="en-US" b="1" dirty="0" smtClean="0"/>
              <a:t>the seven core </a:t>
            </a:r>
            <a:r>
              <a:rPr lang="en-US" b="1" dirty="0"/>
              <a:t>principles </a:t>
            </a:r>
            <a:r>
              <a:rPr lang="en-US" dirty="0" smtClean="0"/>
              <a:t>for effective FLCs.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conclusion, the evidence presented in this study qualitatively validates the finding that the participants’ experiences with </a:t>
            </a:r>
            <a:r>
              <a:rPr lang="en-US" b="1" dirty="0"/>
              <a:t>FLCs not only had a strong positive effect on their personal and professional development as educators but, more specifically, it also had a strong positive effect on </a:t>
            </a:r>
            <a:r>
              <a:rPr lang="en-US" b="1" dirty="0" smtClean="0"/>
              <a:t>the quality of their </a:t>
            </a:r>
            <a:r>
              <a:rPr lang="en-US" b="1" dirty="0"/>
              <a:t>instructional practices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3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58" y="341698"/>
            <a:ext cx="7514035" cy="445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for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65" y="1106906"/>
            <a:ext cx="8149303" cy="40618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The findings have implications for how higher education institutions are structured and </a:t>
            </a:r>
            <a:r>
              <a:rPr lang="en-US" sz="1500" b="1" dirty="0"/>
              <a:t>the role faculty and students play in that formalized system of learning</a:t>
            </a:r>
            <a:r>
              <a:rPr lang="en-US" sz="15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findings also imply that </a:t>
            </a:r>
            <a:r>
              <a:rPr lang="en-US" sz="1500" b="1" dirty="0"/>
              <a:t>higher education is a multi-purpose field</a:t>
            </a:r>
            <a:r>
              <a:rPr lang="en-US" sz="1500" dirty="0"/>
              <a:t>, rather than a </a:t>
            </a:r>
            <a:r>
              <a:rPr lang="en-US" sz="1500" dirty="0" err="1"/>
              <a:t>uni</a:t>
            </a:r>
            <a:r>
              <a:rPr lang="en-US" sz="1500" dirty="0"/>
              <a:t>-purpose field. Higher education serves multiple purposes, such as political (e.g., democratic), economic (e.g., career), social (e.g., relationships), and personal (e.g., well-being) purposes, and every instructor and student will emphasize those purposes that are most meaningful to him/her.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Thus</a:t>
            </a:r>
            <a:r>
              <a:rPr lang="en-US" sz="1500" dirty="0"/>
              <a:t>, the findings imply that </a:t>
            </a:r>
            <a:r>
              <a:rPr lang="en-US" sz="1500" b="1" dirty="0"/>
              <a:t>higher education institutions must be broad in scope and flexible in meeting a diversity of needs and interests at multiple levels</a:t>
            </a:r>
            <a:r>
              <a:rPr lang="en-US" sz="15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findings suggest that </a:t>
            </a:r>
            <a:r>
              <a:rPr lang="en-US" sz="1500" b="1" dirty="0"/>
              <a:t>future research on this topic should be oriented towards investigating institutional structure, faculty roles, student roles</a:t>
            </a:r>
            <a:r>
              <a:rPr lang="en-US" sz="1500" dirty="0"/>
              <a:t>, and the intersections of those three elements, relative to purpose and meaning at institutional, group, and individual levels.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31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  <a:t>COMMENTS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75579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9824"/>
            <a:ext cx="7514035" cy="783761"/>
          </a:xfrm>
        </p:spPr>
        <p:txBody>
          <a:bodyPr/>
          <a:lstStyle/>
          <a:p>
            <a:r>
              <a:rPr lang="en-US" dirty="0" smtClean="0"/>
              <a:t>Purpose and Goal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13" y="1270534"/>
            <a:ext cx="8373978" cy="385973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RESEARCH PURPOSE: </a:t>
            </a:r>
            <a:r>
              <a:rPr lang="en-US" sz="1600" b="1" dirty="0" smtClean="0"/>
              <a:t>examine </a:t>
            </a:r>
            <a:r>
              <a:rPr lang="en-US" sz="1600" b="1" dirty="0"/>
              <a:t>faculty participation in FLCs </a:t>
            </a:r>
            <a:r>
              <a:rPr lang="en-US" sz="1600" dirty="0"/>
              <a:t>by utilizing a phenomenological research strategy to determine the nature of participants’ lived experiences in FLCs in higher </a:t>
            </a:r>
            <a:r>
              <a:rPr lang="en-US" sz="1600" dirty="0" smtClean="0"/>
              <a:t>education.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RESEARCH GOAL: </a:t>
            </a:r>
            <a:r>
              <a:rPr lang="en-US" sz="1600" b="1" dirty="0"/>
              <a:t>describe the lived experiences of the </a:t>
            </a:r>
            <a:r>
              <a:rPr lang="en-US" sz="1600" b="1" dirty="0" smtClean="0"/>
              <a:t>participants </a:t>
            </a:r>
            <a:r>
              <a:rPr lang="en-US" sz="1600" b="1" dirty="0"/>
              <a:t>and the personal meaning-making processes </a:t>
            </a:r>
            <a:r>
              <a:rPr lang="en-US" sz="1600" dirty="0"/>
              <a:t>they experience from the participants’ first-person </a:t>
            </a:r>
            <a:r>
              <a:rPr lang="en-US" sz="1600" dirty="0" smtClean="0"/>
              <a:t>perspective.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RESEARCH </a:t>
            </a:r>
            <a:r>
              <a:rPr lang="en-US" sz="1600" dirty="0"/>
              <a:t>METHODOLOGY: using a phenomenological study </a:t>
            </a:r>
            <a:r>
              <a:rPr lang="en-US" sz="1600" b="1" dirty="0" smtClean="0"/>
              <a:t>collected detailed and extensive narrative </a:t>
            </a:r>
            <a:r>
              <a:rPr lang="en-US" sz="1600" b="1" dirty="0"/>
              <a:t>data </a:t>
            </a:r>
            <a:r>
              <a:rPr lang="en-US" sz="1600" dirty="0"/>
              <a:t>from three </a:t>
            </a:r>
            <a:r>
              <a:rPr lang="en-US" sz="1600" dirty="0" smtClean="0"/>
              <a:t>highly experienced FLC authorities, participants </a:t>
            </a:r>
            <a:r>
              <a:rPr lang="en-US" sz="1600" dirty="0"/>
              <a:t>and instructional leaders to gain a deeper insight into what makes FLCs effective based on their experiential knowledge with FLCs and their personal meaning-making understanding of their experiences with </a:t>
            </a:r>
            <a:r>
              <a:rPr lang="en-US" sz="1600" dirty="0" smtClean="0"/>
              <a:t>FLCs.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RESEARCH </a:t>
            </a:r>
            <a:r>
              <a:rPr lang="en-US" sz="1600" dirty="0"/>
              <a:t>AIM</a:t>
            </a:r>
            <a:r>
              <a:rPr lang="en-US" sz="1600" dirty="0" smtClean="0"/>
              <a:t>: better understand how </a:t>
            </a:r>
            <a:r>
              <a:rPr lang="en-US" sz="1600" b="1" dirty="0" smtClean="0"/>
              <a:t>FLCs improve </a:t>
            </a:r>
            <a:r>
              <a:rPr lang="en-US" sz="1600" b="1" dirty="0"/>
              <a:t>student learning </a:t>
            </a:r>
            <a:r>
              <a:rPr lang="en-US" sz="1600" b="1" dirty="0" smtClean="0"/>
              <a:t>by </a:t>
            </a:r>
            <a:r>
              <a:rPr lang="en-US" sz="1600" b="1" dirty="0"/>
              <a:t>developing more effective pedagogical practices and </a:t>
            </a:r>
            <a:r>
              <a:rPr lang="en-US" sz="1600" b="1" dirty="0" smtClean="0"/>
              <a:t>knowledge</a:t>
            </a:r>
            <a:r>
              <a:rPr lang="en-US" sz="16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105" y="264696"/>
            <a:ext cx="7514035" cy="534923"/>
          </a:xfrm>
        </p:spPr>
        <p:txBody>
          <a:bodyPr/>
          <a:lstStyle/>
          <a:p>
            <a:r>
              <a:rPr lang="en-US" dirty="0" smtClean="0"/>
              <a:t>Overview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8" y="1129871"/>
            <a:ext cx="7843063" cy="415439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According to </a:t>
            </a:r>
            <a:r>
              <a:rPr lang="en-US" sz="1800" dirty="0" err="1"/>
              <a:t>Welkener</a:t>
            </a:r>
            <a:r>
              <a:rPr lang="en-US" sz="1800" dirty="0"/>
              <a:t>, Hall, &amp; </a:t>
            </a:r>
            <a:r>
              <a:rPr lang="en-US" sz="1800" dirty="0" err="1"/>
              <a:t>Grilliot</a:t>
            </a:r>
            <a:r>
              <a:rPr lang="en-US" sz="1800" dirty="0"/>
              <a:t>, 2012; McDonald, Nagy, Star, Burch, Cox, &amp; </a:t>
            </a:r>
            <a:r>
              <a:rPr lang="en-US" sz="1800" dirty="0" err="1"/>
              <a:t>Margetts</a:t>
            </a:r>
            <a:r>
              <a:rPr lang="en-US" sz="1800" dirty="0"/>
              <a:t>, 2012; </a:t>
            </a:r>
            <a:r>
              <a:rPr lang="en-US" sz="1800" dirty="0" err="1"/>
              <a:t>Searby</a:t>
            </a:r>
            <a:r>
              <a:rPr lang="en-US" sz="1800" dirty="0"/>
              <a:t>, </a:t>
            </a:r>
            <a:r>
              <a:rPr lang="en-US" sz="1800" dirty="0" err="1"/>
              <a:t>Ivankova</a:t>
            </a:r>
            <a:r>
              <a:rPr lang="en-US" sz="1800" dirty="0"/>
              <a:t>, &amp; Shores, 2009, key outcomes of FLCs: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b="1" dirty="0" smtClean="0"/>
              <a:t>Allow </a:t>
            </a:r>
            <a:r>
              <a:rPr lang="en-US" sz="1800" b="1" dirty="0"/>
              <a:t>faculty to move more quickly through the stages of intellectual and social development in the area of teaching and learning</a:t>
            </a:r>
            <a:r>
              <a:rPr lang="en-US" sz="1800" dirty="0"/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b="1" dirty="0" smtClean="0"/>
              <a:t>Improve </a:t>
            </a:r>
            <a:r>
              <a:rPr lang="en-US" sz="1800" b="1" dirty="0"/>
              <a:t>faculty-student interactions and improve student learning</a:t>
            </a:r>
            <a:r>
              <a:rPr lang="en-US" sz="1800" dirty="0"/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Allow </a:t>
            </a:r>
            <a:r>
              <a:rPr lang="en-US" sz="1800" dirty="0"/>
              <a:t>faculty to gain a greater sensitivity to and respect for multiple perspectives and cultures through its interdisciplinary and collaborative nature.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Allow </a:t>
            </a:r>
            <a:r>
              <a:rPr lang="en-US" sz="1800" dirty="0"/>
              <a:t>faculty to make greater and more meaningful civic contributions than those who have not been in the program.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51323"/>
            <a:ext cx="7514035" cy="869951"/>
          </a:xfrm>
        </p:spPr>
        <p:txBody>
          <a:bodyPr/>
          <a:lstStyle/>
          <a:p>
            <a:r>
              <a:rPr lang="en-US" dirty="0"/>
              <a:t>Overview of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61" y="1221273"/>
            <a:ext cx="8223007" cy="391861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Hord</a:t>
            </a:r>
            <a:r>
              <a:rPr lang="en-US" sz="1600" dirty="0"/>
              <a:t> (1997, 2009) analyzed over ten years’ worth of data on FLCs and concluded </a:t>
            </a:r>
            <a:r>
              <a:rPr lang="en-US" sz="1600" dirty="0" smtClean="0"/>
              <a:t>the </a:t>
            </a:r>
            <a:r>
              <a:rPr lang="en-US" sz="1600" dirty="0"/>
              <a:t>ultimate purpose of an educational institution is to facilitate and produce </a:t>
            </a:r>
            <a:r>
              <a:rPr lang="en-US" sz="1600" dirty="0" smtClean="0"/>
              <a:t>learning.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Vescio</a:t>
            </a:r>
            <a:r>
              <a:rPr lang="en-US" sz="1600" dirty="0"/>
              <a:t>, Ross, &amp; Adams (2008) examined six studies on FLCs and concluded that </a:t>
            </a:r>
            <a:r>
              <a:rPr lang="en-US" sz="1600" b="1" dirty="0"/>
              <a:t>FLCs can have a significant positive impact on teaching and learning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Roberts </a:t>
            </a:r>
            <a:r>
              <a:rPr lang="en-US" sz="1600" dirty="0"/>
              <a:t>(2010) </a:t>
            </a:r>
            <a:r>
              <a:rPr lang="en-US" sz="1600" dirty="0" smtClean="0"/>
              <a:t>study </a:t>
            </a:r>
            <a:r>
              <a:rPr lang="en-US" sz="1600" dirty="0"/>
              <a:t>revealed that </a:t>
            </a:r>
            <a:r>
              <a:rPr lang="en-US" sz="1600" b="1" dirty="0" smtClean="0"/>
              <a:t>teacher </a:t>
            </a:r>
            <a:r>
              <a:rPr lang="en-US" sz="1600" b="1" dirty="0"/>
              <a:t>collaboration and shared teacher experiences </a:t>
            </a:r>
            <a:r>
              <a:rPr lang="en-US" sz="1600" b="1" dirty="0" smtClean="0"/>
              <a:t>are important factors </a:t>
            </a:r>
            <a:r>
              <a:rPr lang="en-US" sz="1600" b="1" dirty="0"/>
              <a:t>to increasing student achievement</a:t>
            </a:r>
            <a:r>
              <a:rPr lang="en-US" sz="1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Cox </a:t>
            </a:r>
            <a:r>
              <a:rPr lang="en-US" sz="1600" dirty="0"/>
              <a:t>(2009) argues that </a:t>
            </a:r>
            <a:r>
              <a:rPr lang="en-US" sz="1600" b="1" dirty="0"/>
              <a:t>FLC outcomes are highly stable, quickly realized, and long-lasting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Richlin</a:t>
            </a:r>
            <a:r>
              <a:rPr lang="en-US" sz="1600" dirty="0" smtClean="0"/>
              <a:t> </a:t>
            </a:r>
            <a:r>
              <a:rPr lang="en-US" sz="1600" dirty="0"/>
              <a:t>&amp; Essington (2004) identified 132 institutions of higher education that hosted 308 FLCs across the USA and Canada within the 2003-2004 time period. </a:t>
            </a:r>
            <a:r>
              <a:rPr lang="en-US" sz="1600" dirty="0" smtClean="0"/>
              <a:t>The </a:t>
            </a:r>
            <a:r>
              <a:rPr lang="en-US" sz="1600" dirty="0"/>
              <a:t>study revealed that the </a:t>
            </a:r>
            <a:r>
              <a:rPr lang="en-US" sz="1600" dirty="0" smtClean="0"/>
              <a:t>main </a:t>
            </a:r>
            <a:r>
              <a:rPr lang="en-US" sz="1600" dirty="0"/>
              <a:t>goals of these FLCs included: </a:t>
            </a:r>
            <a:r>
              <a:rPr lang="en-US" sz="1600" b="1" dirty="0"/>
              <a:t>increasing instructor </a:t>
            </a:r>
            <a:r>
              <a:rPr lang="en-US" sz="1600" b="1" dirty="0" smtClean="0"/>
              <a:t>expertise </a:t>
            </a:r>
            <a:r>
              <a:rPr lang="en-US" sz="1600" b="1" dirty="0"/>
              <a:t>in teaching, enhancing peer-to-peer faculty collaboration across </a:t>
            </a:r>
            <a:r>
              <a:rPr lang="en-US" sz="1600" b="1" dirty="0" smtClean="0"/>
              <a:t>disciplines</a:t>
            </a:r>
            <a:r>
              <a:rPr lang="en-US" sz="1600" b="1" dirty="0"/>
              <a:t>, and enhancing student learning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852" y="1781475"/>
            <a:ext cx="7514035" cy="312420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Online community of Practice: https</a:t>
            </a:r>
            <a:r>
              <a:rPr lang="en-US" dirty="0">
                <a:hlinkClick r:id="rId2"/>
              </a:rPr>
              <a:t>://www.linkedin.com/groups/2774663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Face-to-face FLC: 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www.youtube.com/watch?v=2rR_5-O9Pz8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5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252666"/>
            <a:ext cx="7514035" cy="803294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65" y="1055961"/>
            <a:ext cx="8069003" cy="4343812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research study </a:t>
            </a:r>
            <a:r>
              <a:rPr lang="en-US" dirty="0" smtClean="0"/>
              <a:t>used an established research methodology known as </a:t>
            </a:r>
            <a:r>
              <a:rPr lang="en-US" b="1" dirty="0" smtClean="0"/>
              <a:t>interpretive </a:t>
            </a:r>
            <a:r>
              <a:rPr lang="en-US" b="1" dirty="0"/>
              <a:t>phenomenological analysis </a:t>
            </a:r>
            <a:r>
              <a:rPr lang="en-US" dirty="0"/>
              <a:t>(IPA</a:t>
            </a:r>
            <a:r>
              <a:rPr lang="en-US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research investigation utilized the </a:t>
            </a:r>
            <a:r>
              <a:rPr lang="en-US" b="1" dirty="0"/>
              <a:t>participants themselves as experts and key informants</a:t>
            </a:r>
            <a:r>
              <a:rPr lang="en-US" dirty="0"/>
              <a:t> in the chosen phenomenon being </a:t>
            </a:r>
            <a:r>
              <a:rPr lang="en-US" dirty="0" smtClean="0"/>
              <a:t>analyzed.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IPA </a:t>
            </a:r>
            <a:r>
              <a:rPr lang="en-US" dirty="0"/>
              <a:t>based questions tend to be </a:t>
            </a:r>
            <a:r>
              <a:rPr lang="en-US" b="1" i="1" dirty="0"/>
              <a:t>open</a:t>
            </a:r>
            <a:r>
              <a:rPr lang="en-US" dirty="0"/>
              <a:t> rather than closed, tend to be </a:t>
            </a:r>
            <a:r>
              <a:rPr lang="en-US" b="1" i="1" dirty="0"/>
              <a:t>exploratory</a:t>
            </a:r>
            <a:r>
              <a:rPr lang="en-US" dirty="0"/>
              <a:t> rather than explanatory, tend to be </a:t>
            </a:r>
            <a:r>
              <a:rPr lang="en-US" b="1" i="1" dirty="0"/>
              <a:t>process</a:t>
            </a:r>
            <a:r>
              <a:rPr lang="en-US" dirty="0"/>
              <a:t> oriented rather than product oriented, tend to focus on </a:t>
            </a:r>
            <a:r>
              <a:rPr lang="en-US" b="1" i="1" dirty="0"/>
              <a:t>meaning-making</a:t>
            </a:r>
            <a:r>
              <a:rPr lang="en-US" i="1" dirty="0"/>
              <a:t> </a:t>
            </a:r>
            <a:r>
              <a:rPr lang="en-US" dirty="0"/>
              <a:t>rather than explicit cause and effect, and tend to utilize </a:t>
            </a:r>
            <a:r>
              <a:rPr lang="en-US" b="1" i="1" dirty="0"/>
              <a:t>inductive analysis</a:t>
            </a:r>
            <a:r>
              <a:rPr lang="en-US" b="1" dirty="0"/>
              <a:t> </a:t>
            </a:r>
            <a:r>
              <a:rPr lang="en-US" dirty="0"/>
              <a:t>rather than deductive analysis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Based </a:t>
            </a:r>
            <a:r>
              <a:rPr lang="en-US" dirty="0"/>
              <a:t>on a review of the relevant literature and the research methodology used, this study attempted to answer the </a:t>
            </a:r>
            <a:r>
              <a:rPr lang="en-US" b="1" dirty="0"/>
              <a:t>following research questions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How do higher education faculty members </a:t>
            </a:r>
            <a:r>
              <a:rPr lang="en-US" b="1" i="1" dirty="0"/>
              <a:t>perceive and describe their experience </a:t>
            </a:r>
            <a:r>
              <a:rPr lang="en-US" i="1" dirty="0"/>
              <a:t>in participating in formal faculty learning communities?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How do higher education faculty members </a:t>
            </a:r>
            <a:r>
              <a:rPr lang="en-US" b="1" i="1" dirty="0"/>
              <a:t>understand the personal meaning they experience </a:t>
            </a:r>
            <a:r>
              <a:rPr lang="en-US" i="1" dirty="0"/>
              <a:t>in formal faculty leaning communities?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Based on participants’ lived experiences and the personal meaning they ascribe to those experiences, what is their </a:t>
            </a:r>
            <a:r>
              <a:rPr lang="en-US" b="1" i="1" dirty="0"/>
              <a:t>perceived impact of their participation in FLCs on their effectiveness as an educator</a:t>
            </a:r>
            <a:r>
              <a:rPr lang="en-US" i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545" y="226195"/>
            <a:ext cx="7514035" cy="736332"/>
          </a:xfrm>
        </p:spPr>
        <p:txBody>
          <a:bodyPr/>
          <a:lstStyle/>
          <a:p>
            <a:r>
              <a:rPr lang="en-US" dirty="0" smtClean="0"/>
              <a:t>Questionnaire</a:t>
            </a:r>
            <a:br>
              <a:rPr lang="en-US" dirty="0" smtClean="0"/>
            </a:br>
            <a:r>
              <a:rPr lang="en-US" sz="1800" dirty="0" err="1"/>
              <a:t>Questionnaire</a:t>
            </a:r>
            <a:r>
              <a:rPr lang="en-US" sz="1800" dirty="0"/>
              <a:t> questions based on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45" y="1193534"/>
            <a:ext cx="8162223" cy="411961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000" dirty="0"/>
              <a:t>Can you please discuss your educational background, why you decided to become an educator, and how you arrived at your current role at your university</a:t>
            </a:r>
            <a:r>
              <a:rPr lang="en-US" sz="1000" dirty="0" smtClean="0"/>
              <a:t>?</a:t>
            </a:r>
            <a:endParaRPr lang="en-US" sz="1000" dirty="0"/>
          </a:p>
          <a:p>
            <a:pPr>
              <a:buFont typeface="+mj-lt"/>
              <a:buAutoNum type="arabicPeriod"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1000" dirty="0" smtClean="0"/>
              <a:t>How </a:t>
            </a:r>
            <a:r>
              <a:rPr lang="en-US" sz="1000" dirty="0"/>
              <a:t>would you describe yourself as an educator (e.g., your educational philosophy and your views on teaching and learning) </a:t>
            </a:r>
            <a:r>
              <a:rPr lang="en-US" sz="1000" i="1" dirty="0"/>
              <a:t>before</a:t>
            </a:r>
            <a:r>
              <a:rPr lang="en-US" sz="1000" dirty="0"/>
              <a:t> your involvement with FLCs</a:t>
            </a:r>
            <a:r>
              <a:rPr lang="en-US" sz="1000" dirty="0" smtClean="0"/>
              <a:t>?</a:t>
            </a:r>
            <a:endParaRPr lang="en-US" sz="1000" dirty="0"/>
          </a:p>
          <a:p>
            <a:pPr>
              <a:buFont typeface="+mj-lt"/>
              <a:buAutoNum type="arabicPeriod"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1000" dirty="0" smtClean="0"/>
              <a:t>Can </a:t>
            </a:r>
            <a:r>
              <a:rPr lang="en-US" sz="1000" dirty="0"/>
              <a:t>you please describe in some detail how you first became involved in Faculty Learning Communities (FLCs) and what motivated you to get involved in FLCs</a:t>
            </a:r>
            <a:r>
              <a:rPr lang="en-US" sz="1000" dirty="0" smtClean="0"/>
              <a:t>?</a:t>
            </a:r>
            <a:endParaRPr lang="en-US" sz="1000" dirty="0"/>
          </a:p>
          <a:p>
            <a:pPr>
              <a:buFont typeface="+mj-lt"/>
              <a:buAutoNum type="arabicPeriod"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1000" dirty="0" smtClean="0"/>
              <a:t>Can </a:t>
            </a:r>
            <a:r>
              <a:rPr lang="en-US" sz="1000" dirty="0"/>
              <a:t>you please describe in some detail what expectations, if any, you had about your first involvement in FLCs</a:t>
            </a:r>
            <a:r>
              <a:rPr lang="en-US" sz="1000" dirty="0" smtClean="0"/>
              <a:t>?</a:t>
            </a:r>
            <a:endParaRPr lang="en-US" sz="1000" dirty="0"/>
          </a:p>
          <a:p>
            <a:pPr>
              <a:buFont typeface="+mj-lt"/>
              <a:buAutoNum type="arabicPeriod"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1000" dirty="0" smtClean="0"/>
              <a:t>Based </a:t>
            </a:r>
            <a:r>
              <a:rPr lang="en-US" sz="1000" dirty="0"/>
              <a:t>on your FLC experiences, can you describe some of the challenges and successes you have experienced during your participation with FLCs</a:t>
            </a:r>
            <a:r>
              <a:rPr lang="en-US" sz="1000" dirty="0" smtClean="0"/>
              <a:t>.</a:t>
            </a:r>
            <a:endParaRPr lang="en-US" sz="1000" dirty="0"/>
          </a:p>
          <a:p>
            <a:pPr>
              <a:buFont typeface="+mj-lt"/>
              <a:buAutoNum type="arabicPeriod"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1000" dirty="0" smtClean="0"/>
              <a:t>Can </a:t>
            </a:r>
            <a:r>
              <a:rPr lang="en-US" sz="1000" dirty="0"/>
              <a:t>you please provide some specific examples of how your involvement in FLCs has changed, if at all, how you teach and how you interact with students and colleagues</a:t>
            </a:r>
            <a:r>
              <a:rPr lang="en-US" sz="1000" dirty="0" smtClean="0"/>
              <a:t>?</a:t>
            </a:r>
            <a:endParaRPr lang="en-US" sz="1000" dirty="0"/>
          </a:p>
          <a:p>
            <a:pPr>
              <a:buFont typeface="+mj-lt"/>
              <a:buAutoNum type="arabicPeriod"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1000" dirty="0" smtClean="0"/>
              <a:t>How </a:t>
            </a:r>
            <a:r>
              <a:rPr lang="en-US" sz="1000" dirty="0"/>
              <a:t>would you describe yourself as an educator (e.g., your educational philosophy and your views on teaching and learning) </a:t>
            </a:r>
            <a:r>
              <a:rPr lang="en-US" sz="1000" i="1" dirty="0"/>
              <a:t>after </a:t>
            </a:r>
            <a:r>
              <a:rPr lang="en-US" sz="1000" dirty="0"/>
              <a:t>your involvement with FLCs</a:t>
            </a:r>
            <a:r>
              <a:rPr lang="en-US" sz="1000" dirty="0" smtClean="0"/>
              <a:t>?</a:t>
            </a:r>
            <a:endParaRPr lang="en-US" sz="1000" dirty="0"/>
          </a:p>
          <a:p>
            <a:pPr>
              <a:buFont typeface="+mj-lt"/>
              <a:buAutoNum type="arabicPeriod"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1000" dirty="0" smtClean="0"/>
              <a:t>Can </a:t>
            </a:r>
            <a:r>
              <a:rPr lang="en-US" sz="1000" dirty="0"/>
              <a:t>you please share any other thoughts or feelings you have about FLCs and what FLCs mean to you</a:t>
            </a:r>
            <a:r>
              <a:rPr lang="en-US" sz="1000" dirty="0" smtClean="0"/>
              <a:t>?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545" y="235820"/>
            <a:ext cx="7514035" cy="754380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Design, Methods, and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86" y="1655544"/>
            <a:ext cx="8213382" cy="3837713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qualitative research design study used a phenomenological method to qualitatively analyze participants’ narrative data which was gathered from </a:t>
            </a:r>
            <a:r>
              <a:rPr lang="en-US" b="1" dirty="0"/>
              <a:t>in-depth open-ended structured questionnaires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participants responded to the same set of open-ended questions </a:t>
            </a:r>
            <a:r>
              <a:rPr lang="en-US" dirty="0" smtClean="0"/>
              <a:t>(to establish a baseline) which </a:t>
            </a:r>
            <a:r>
              <a:rPr lang="en-US" dirty="0"/>
              <a:t>were </a:t>
            </a:r>
            <a:r>
              <a:rPr lang="en-US" b="1" dirty="0"/>
              <a:t>recorded verbatim to maintain narrative accuracy </a:t>
            </a:r>
            <a:r>
              <a:rPr lang="en-US" dirty="0"/>
              <a:t>to help increase the accuracy of the thematic coding and validity of the findings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help get to the essential meaning </a:t>
            </a:r>
            <a:r>
              <a:rPr lang="en-US" dirty="0" smtClean="0"/>
              <a:t>(individual and shared) of </a:t>
            </a:r>
            <a:r>
              <a:rPr lang="en-US" dirty="0"/>
              <a:t>the experiences, the researcher used </a:t>
            </a:r>
            <a:r>
              <a:rPr lang="en-US" b="1" dirty="0"/>
              <a:t>thematic analysis to identify the </a:t>
            </a:r>
            <a:r>
              <a:rPr lang="en-US" b="1" dirty="0" smtClean="0"/>
              <a:t>core </a:t>
            </a:r>
            <a:r>
              <a:rPr lang="en-US" b="1" dirty="0"/>
              <a:t>themes </a:t>
            </a:r>
            <a:r>
              <a:rPr lang="en-US" dirty="0"/>
              <a:t>that emerged from the narrative data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main reason for choosing IPA over other methodologies is because </a:t>
            </a:r>
            <a:r>
              <a:rPr lang="en-US" b="1" dirty="0"/>
              <a:t>IPA is better aligned epistemologically with the research questions </a:t>
            </a:r>
            <a:r>
              <a:rPr lang="en-US" dirty="0"/>
              <a:t>the researcher is trying to answer.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IPA </a:t>
            </a:r>
            <a:r>
              <a:rPr lang="en-US" dirty="0"/>
              <a:t>is grounded in three theoretical perspectives: </a:t>
            </a:r>
            <a:r>
              <a:rPr lang="en-US" b="1" dirty="0"/>
              <a:t>phenomenology, hermeneutics, and </a:t>
            </a:r>
            <a:r>
              <a:rPr lang="en-US" b="1" dirty="0" err="1" smtClean="0"/>
              <a:t>idiography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3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78068"/>
            <a:ext cx="7514035" cy="980694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Design, Methods, and Data </a:t>
            </a:r>
            <a:r>
              <a:rPr lang="en-US" dirty="0" smtClean="0"/>
              <a:t>Analysis (</a:t>
            </a:r>
            <a:r>
              <a:rPr lang="en-US" dirty="0"/>
              <a:t>IPA </a:t>
            </a:r>
            <a:r>
              <a:rPr lang="en-US" dirty="0" smtClean="0"/>
              <a:t>methodology)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491917"/>
            <a:ext cx="8306602" cy="3686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/>
              <a:t>The IPA methodology involves the following steps (Smith, Flowers, &amp; Larkin, 2009, p. 79</a:t>
            </a:r>
            <a:r>
              <a:rPr lang="en-US" sz="1050" dirty="0" smtClean="0"/>
              <a:t>):</a:t>
            </a:r>
          </a:p>
          <a:p>
            <a:pPr marL="0" indent="0">
              <a:buNone/>
            </a:pPr>
            <a:endParaRPr lang="en-US" sz="1050" dirty="0"/>
          </a:p>
          <a:p>
            <a:pPr>
              <a:buFont typeface="+mj-lt"/>
              <a:buAutoNum type="arabicPeriod"/>
            </a:pPr>
            <a:r>
              <a:rPr lang="en-US" sz="1050" dirty="0"/>
              <a:t>A </a:t>
            </a:r>
            <a:r>
              <a:rPr lang="en-US" sz="1050" b="1" dirty="0"/>
              <a:t>detailed coding and analysis</a:t>
            </a:r>
            <a:r>
              <a:rPr lang="en-US" sz="1050" dirty="0"/>
              <a:t> of the verbatim interview or questionnaire data;</a:t>
            </a:r>
          </a:p>
          <a:p>
            <a:pPr>
              <a:buFont typeface="+mj-lt"/>
              <a:buAutoNum type="arabicPeriod"/>
            </a:pPr>
            <a:r>
              <a:rPr lang="en-US" sz="1050" b="1" dirty="0"/>
              <a:t>Discovering emergent themes </a:t>
            </a:r>
            <a:r>
              <a:rPr lang="en-US" sz="1050" dirty="0"/>
              <a:t>from within the data for each participant and across the data for all participants, including differences and similarities, and patterns across the entire data set;</a:t>
            </a:r>
          </a:p>
          <a:p>
            <a:pPr>
              <a:buFont typeface="+mj-lt"/>
              <a:buAutoNum type="arabicPeriod"/>
            </a:pPr>
            <a:r>
              <a:rPr lang="en-US" sz="1050" dirty="0"/>
              <a:t>Understanding of the accounts and </a:t>
            </a:r>
            <a:r>
              <a:rPr lang="en-US" sz="1050" b="1" dirty="0"/>
              <a:t>personal meanings </a:t>
            </a:r>
            <a:r>
              <a:rPr lang="en-US" sz="1050" dirty="0"/>
              <a:t>of the participants;</a:t>
            </a:r>
          </a:p>
          <a:p>
            <a:pPr>
              <a:buFont typeface="+mj-lt"/>
              <a:buAutoNum type="arabicPeriod"/>
            </a:pPr>
            <a:r>
              <a:rPr lang="en-US" sz="1050" dirty="0"/>
              <a:t>Development of an </a:t>
            </a:r>
            <a:r>
              <a:rPr lang="en-US" sz="1050" b="1" dirty="0"/>
              <a:t>interpretive account </a:t>
            </a:r>
            <a:r>
              <a:rPr lang="en-US" sz="1050" dirty="0"/>
              <a:t>by the researcher;</a:t>
            </a:r>
          </a:p>
          <a:p>
            <a:pPr>
              <a:buFont typeface="+mj-lt"/>
              <a:buAutoNum type="arabicPeriod"/>
            </a:pPr>
            <a:r>
              <a:rPr lang="en-US" sz="1050" dirty="0"/>
              <a:t>Abstraction and/or </a:t>
            </a:r>
            <a:r>
              <a:rPr lang="en-US" sz="1050" dirty="0" err="1"/>
              <a:t>subsumption</a:t>
            </a:r>
            <a:r>
              <a:rPr lang="en-US" sz="1050" dirty="0"/>
              <a:t> of the themes into </a:t>
            </a:r>
            <a:r>
              <a:rPr lang="en-US" sz="1050" b="1" dirty="0"/>
              <a:t>super-ordinate themes;</a:t>
            </a:r>
          </a:p>
          <a:p>
            <a:pPr>
              <a:buFont typeface="+mj-lt"/>
              <a:buAutoNum type="arabicPeriod"/>
            </a:pPr>
            <a:r>
              <a:rPr lang="en-US" sz="1050" b="1" dirty="0"/>
              <a:t>Numeration of the codes, themes, and super-ordinate themes </a:t>
            </a:r>
            <a:r>
              <a:rPr lang="en-US" sz="1050" dirty="0"/>
              <a:t>to determine their frequency as a rough gauge of the relative importance of each to the participant;</a:t>
            </a:r>
          </a:p>
          <a:p>
            <a:pPr>
              <a:buFont typeface="+mj-lt"/>
              <a:buAutoNum type="arabicPeriod"/>
            </a:pPr>
            <a:r>
              <a:rPr lang="en-US" sz="1050" b="1" dirty="0"/>
              <a:t>Development of a framework or principles </a:t>
            </a:r>
            <a:r>
              <a:rPr lang="en-US" sz="1050" dirty="0"/>
              <a:t>that illustrates the relationships between the themes and super-ordinate themes;</a:t>
            </a:r>
          </a:p>
          <a:p>
            <a:pPr>
              <a:buFont typeface="+mj-lt"/>
              <a:buAutoNum type="arabicPeriod"/>
            </a:pPr>
            <a:r>
              <a:rPr lang="en-US" sz="1050" dirty="0"/>
              <a:t>Development of the research process that can be deciphered and understood by anyone.</a:t>
            </a:r>
          </a:p>
          <a:p>
            <a:pPr>
              <a:buFont typeface="+mj-lt"/>
              <a:buAutoNum type="arabicPeriod"/>
            </a:pPr>
            <a:r>
              <a:rPr lang="en-US" sz="1050" dirty="0"/>
              <a:t>The </a:t>
            </a:r>
            <a:r>
              <a:rPr lang="en-US" sz="1050" b="1" dirty="0"/>
              <a:t>use of supervision </a:t>
            </a:r>
            <a:r>
              <a:rPr lang="en-US" sz="1050" dirty="0"/>
              <a:t>(e.g., peer mentoring) </a:t>
            </a:r>
            <a:r>
              <a:rPr lang="en-US" sz="1050" b="1" dirty="0"/>
              <a:t>and/or audit </a:t>
            </a:r>
            <a:r>
              <a:rPr lang="en-US" sz="1050" dirty="0"/>
              <a:t>(e.g., member checking) of the study to increase validity and plausibility of the findings;</a:t>
            </a:r>
          </a:p>
          <a:p>
            <a:pPr>
              <a:buFont typeface="+mj-lt"/>
              <a:buAutoNum type="arabicPeriod"/>
            </a:pPr>
            <a:r>
              <a:rPr lang="en-US" sz="1050" b="1" dirty="0"/>
              <a:t>Moving between the parts and the whole </a:t>
            </a:r>
            <a:r>
              <a:rPr lang="en-US" sz="1050" dirty="0"/>
              <a:t>(i.e., the hermeneutic circle) in the development of a full narrative with supporting narrative extracts of the data to support the argument made and the conclusions drawn;</a:t>
            </a:r>
          </a:p>
          <a:p>
            <a:pPr>
              <a:buFont typeface="+mj-lt"/>
              <a:buAutoNum type="arabicPeriod"/>
            </a:pPr>
            <a:r>
              <a:rPr lang="en-US" sz="1050" dirty="0"/>
              <a:t>Reflection by the researcher on the findings and their implications for further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5E5-EC47-4F8C-B355-4CACF25514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2375</Words>
  <Application>Microsoft Office PowerPoint</Application>
  <PresentationFormat>On-screen Show (4:3)</PresentationFormat>
  <Paragraphs>205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Custom Design</vt:lpstr>
      <vt:lpstr>1_Custom Design</vt:lpstr>
      <vt:lpstr>2_Custom Design</vt:lpstr>
      <vt:lpstr>3_Custom Design</vt:lpstr>
      <vt:lpstr>Improving Student Engagement through Faculty Learning Communities  UWS HETL 2017 Scotland Conference The University of the West of Scotland  Panel 2C P116, Coats Building 11.30am – 1.00pm Thursday, June 29, 2017</vt:lpstr>
      <vt:lpstr>Purpose and Goal of Study</vt:lpstr>
      <vt:lpstr>Overview of Literature</vt:lpstr>
      <vt:lpstr>Overview of Literature</vt:lpstr>
      <vt:lpstr>Examples</vt:lpstr>
      <vt:lpstr>Research Questions</vt:lpstr>
      <vt:lpstr>Questionnaire Questionnaire questions based on research questions</vt:lpstr>
      <vt:lpstr>Research Design, Methods, and Data Analysis</vt:lpstr>
      <vt:lpstr>Research Design, Methods, and Data Analysis (IPA methodology)</vt:lpstr>
      <vt:lpstr>Sample and Participants Selection Criteria for Research Participants</vt:lpstr>
      <vt:lpstr>Methods and Procedures Sampling Criteria and Data Collection Instrument</vt:lpstr>
      <vt:lpstr>Thematic Analysis Summary of Thematic Analysis Results: Top Shared Themes</vt:lpstr>
      <vt:lpstr>Findings Research Questions</vt:lpstr>
      <vt:lpstr>Findings Core Principles for Effective FLCs</vt:lpstr>
      <vt:lpstr>Conclusions and Discussion</vt:lpstr>
      <vt:lpstr>Implications for Future Research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Printing Services</dc:creator>
  <cp:lastModifiedBy>Patrick Blessinger</cp:lastModifiedBy>
  <cp:revision>7</cp:revision>
  <dcterms:created xsi:type="dcterms:W3CDTF">2017-05-26T08:43:03Z</dcterms:created>
  <dcterms:modified xsi:type="dcterms:W3CDTF">2017-06-23T16:39:44Z</dcterms:modified>
</cp:coreProperties>
</file>