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8" r:id="rId1"/>
  </p:sldMasterIdLst>
  <p:sldIdLst>
    <p:sldId id="256" r:id="rId2"/>
    <p:sldId id="295" r:id="rId3"/>
    <p:sldId id="257" r:id="rId4"/>
    <p:sldId id="293" r:id="rId5"/>
    <p:sldId id="298" r:id="rId6"/>
    <p:sldId id="279" r:id="rId7"/>
    <p:sldId id="281" r:id="rId8"/>
    <p:sldId id="294" r:id="rId9"/>
    <p:sldId id="287" r:id="rId10"/>
    <p:sldId id="282" r:id="rId11"/>
    <p:sldId id="296" r:id="rId12"/>
    <p:sldId id="284" r:id="rId13"/>
    <p:sldId id="278" r:id="rId14"/>
    <p:sldId id="277" r:id="rId15"/>
    <p:sldId id="276" r:id="rId16"/>
    <p:sldId id="274" r:id="rId17"/>
    <p:sldId id="299" r:id="rId18"/>
    <p:sldId id="286" r:id="rId19"/>
    <p:sldId id="271" r:id="rId20"/>
    <p:sldId id="268" r:id="rId21"/>
    <p:sldId id="267" r:id="rId22"/>
    <p:sldId id="269" r:id="rId23"/>
    <p:sldId id="265" r:id="rId24"/>
    <p:sldId id="30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3" autoAdjust="0"/>
    <p:restoredTop sz="94660"/>
  </p:normalViewPr>
  <p:slideViewPr>
    <p:cSldViewPr snapToGrid="0">
      <p:cViewPr varScale="1">
        <p:scale>
          <a:sx n="70" d="100"/>
          <a:sy n="70" d="100"/>
        </p:scale>
        <p:origin x="46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BC8B3-1E85-4D15-B1DF-39396A87A220}" type="datetimeFigureOut">
              <a:rPr lang="en-US" smtClean="0"/>
              <a:t>7/7/2014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49C7E75-42D5-4B4E-A2CF-C31ECA771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387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BC8B3-1E85-4D15-B1DF-39396A87A220}" type="datetimeFigureOut">
              <a:rPr lang="en-US" smtClean="0"/>
              <a:t>7/7/2014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49C7E75-42D5-4B4E-A2CF-C31ECA771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131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BC8B3-1E85-4D15-B1DF-39396A87A220}" type="datetimeFigureOut">
              <a:rPr lang="en-US" smtClean="0"/>
              <a:t>7/7/2014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49C7E75-42D5-4B4E-A2CF-C31ECA7711A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9520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BC8B3-1E85-4D15-B1DF-39396A87A220}" type="datetimeFigureOut">
              <a:rPr lang="en-US" smtClean="0"/>
              <a:t>7/7/2014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49C7E75-42D5-4B4E-A2CF-C31ECA771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929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BC8B3-1E85-4D15-B1DF-39396A87A220}" type="datetimeFigureOut">
              <a:rPr lang="en-US" smtClean="0"/>
              <a:t>7/7/2014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49C7E75-42D5-4B4E-A2CF-C31ECA7711A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0055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BC8B3-1E85-4D15-B1DF-39396A87A220}" type="datetimeFigureOut">
              <a:rPr lang="en-US" smtClean="0"/>
              <a:t>7/7/2014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49C7E75-42D5-4B4E-A2CF-C31ECA771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75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BC8B3-1E85-4D15-B1DF-39396A87A220}" type="datetimeFigureOut">
              <a:rPr lang="en-US" smtClean="0"/>
              <a:t>7/7/2014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7E75-42D5-4B4E-A2CF-C31ECA771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22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BC8B3-1E85-4D15-B1DF-39396A87A220}" type="datetimeFigureOut">
              <a:rPr lang="en-US" smtClean="0"/>
              <a:t>7/7/2014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7E75-42D5-4B4E-A2CF-C31ECA771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7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BC8B3-1E85-4D15-B1DF-39396A87A220}" type="datetimeFigureOut">
              <a:rPr lang="en-US" smtClean="0"/>
              <a:t>7/7/2014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7E75-42D5-4B4E-A2CF-C31ECA771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064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BC8B3-1E85-4D15-B1DF-39396A87A220}" type="datetimeFigureOut">
              <a:rPr lang="en-US" smtClean="0"/>
              <a:t>7/7/2014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49C7E75-42D5-4B4E-A2CF-C31ECA771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367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BC8B3-1E85-4D15-B1DF-39396A87A220}" type="datetimeFigureOut">
              <a:rPr lang="en-US" smtClean="0"/>
              <a:t>7/7/2014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49C7E75-42D5-4B4E-A2CF-C31ECA771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209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BC8B3-1E85-4D15-B1DF-39396A87A220}" type="datetimeFigureOut">
              <a:rPr lang="en-US" smtClean="0"/>
              <a:t>7/7/2014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49C7E75-42D5-4B4E-A2CF-C31ECA771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241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BC8B3-1E85-4D15-B1DF-39396A87A220}" type="datetimeFigureOut">
              <a:rPr lang="en-US" smtClean="0"/>
              <a:t>7/7/2014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7E75-42D5-4B4E-A2CF-C31ECA771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721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BC8B3-1E85-4D15-B1DF-39396A87A220}" type="datetimeFigureOut">
              <a:rPr lang="en-US" smtClean="0"/>
              <a:t>7/7/2014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7E75-42D5-4B4E-A2CF-C31ECA771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515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BC8B3-1E85-4D15-B1DF-39396A87A220}" type="datetimeFigureOut">
              <a:rPr lang="en-US" smtClean="0"/>
              <a:t>7/7/2014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C7E75-42D5-4B4E-A2CF-C31ECA771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237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BC8B3-1E85-4D15-B1DF-39396A87A220}" type="datetimeFigureOut">
              <a:rPr lang="en-US" smtClean="0"/>
              <a:t>7/7/2014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49C7E75-42D5-4B4E-A2CF-C31ECA771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91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BC8B3-1E85-4D15-B1DF-39396A87A220}" type="datetimeFigureOut">
              <a:rPr lang="en-US" smtClean="0"/>
              <a:t>7/7/2014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49C7E75-42D5-4B4E-A2CF-C31ECA771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745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  <p:sldLayoutId id="2147483950" r:id="rId12"/>
    <p:sldLayoutId id="2147483951" r:id="rId13"/>
    <p:sldLayoutId id="2147483952" r:id="rId14"/>
    <p:sldLayoutId id="2147483953" r:id="rId15"/>
    <p:sldLayoutId id="214748395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2" y="1947672"/>
            <a:ext cx="8915399" cy="226278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Meaningful Learning through Creative </a:t>
            </a:r>
            <a:r>
              <a:rPr lang="en-US" b="1" dirty="0" smtClean="0"/>
              <a:t>Education</a:t>
            </a:r>
            <a:br>
              <a:rPr lang="en-US" b="1" dirty="0" smtClean="0"/>
            </a:br>
            <a:r>
              <a:rPr lang="en-US" sz="3600" b="1" dirty="0" smtClean="0"/>
              <a:t>Keynote Address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400" b="1" dirty="0" smtClean="0"/>
              <a:t>ICIE 2014 Conference, Paris, France. </a:t>
            </a:r>
            <a:r>
              <a:rPr lang="en-US" sz="2400" b="1" dirty="0"/>
              <a:t>July 7-10</a:t>
            </a:r>
            <a:br>
              <a:rPr lang="en-US" sz="2400" b="1" dirty="0"/>
            </a:br>
            <a:r>
              <a:rPr lang="en-US" sz="2400" b="1" dirty="0"/>
              <a:t>http://www.paris.icieconference.net/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815445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Patrick </a:t>
            </a:r>
            <a:r>
              <a:rPr lang="en-US" b="1" dirty="0" smtClean="0"/>
              <a:t>Blessinger</a:t>
            </a:r>
          </a:p>
          <a:p>
            <a:r>
              <a:rPr lang="en-US" b="1" dirty="0" smtClean="0"/>
              <a:t>Founder, Executive Director, and Publisher</a:t>
            </a:r>
            <a:endParaRPr lang="en-US" dirty="0"/>
          </a:p>
          <a:p>
            <a:r>
              <a:rPr lang="en-US" b="1" i="1" dirty="0" smtClean="0"/>
              <a:t>International Higher </a:t>
            </a:r>
            <a:r>
              <a:rPr lang="en-US" b="1" i="1" dirty="0"/>
              <a:t>Education Teaching and Learning </a:t>
            </a:r>
            <a:r>
              <a:rPr lang="en-US" b="1" i="1" dirty="0" smtClean="0"/>
              <a:t>Association</a:t>
            </a:r>
          </a:p>
          <a:p>
            <a:r>
              <a:rPr lang="en-US" b="1" i="1" dirty="0" smtClean="0"/>
              <a:t>New </a:t>
            </a:r>
            <a:r>
              <a:rPr lang="en-US" b="1" i="1" dirty="0"/>
              <a:t>York </a:t>
            </a:r>
            <a:r>
              <a:rPr lang="en-US" b="1" i="1" dirty="0" smtClean="0"/>
              <a:t>City</a:t>
            </a:r>
            <a:endParaRPr lang="en-US" dirty="0"/>
          </a:p>
          <a:p>
            <a:r>
              <a:rPr lang="en-US" dirty="0" smtClean="0"/>
              <a:t>www.hetl.org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71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040098"/>
          </a:xfrm>
        </p:spPr>
        <p:txBody>
          <a:bodyPr>
            <a:normAutofit fontScale="90000"/>
          </a:bodyPr>
          <a:lstStyle/>
          <a:p>
            <a:r>
              <a:rPr lang="en-US" dirty="0"/>
              <a:t>Creativity is </a:t>
            </a:r>
            <a:r>
              <a:rPr lang="en-US" dirty="0" smtClean="0"/>
              <a:t>Important </a:t>
            </a:r>
            <a:r>
              <a:rPr lang="en-US" dirty="0"/>
              <a:t>to </a:t>
            </a:r>
            <a:r>
              <a:rPr lang="en-US" dirty="0" smtClean="0"/>
              <a:t>Humanity</a:t>
            </a:r>
            <a:br>
              <a:rPr lang="en-US" dirty="0" smtClean="0"/>
            </a:br>
            <a:r>
              <a:rPr lang="en-US" sz="2700" dirty="0" smtClean="0"/>
              <a:t>Creativity</a:t>
            </a:r>
            <a:r>
              <a:rPr lang="en-US" sz="2700" dirty="0"/>
              <a:t>: the meaningful application of imagination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746504"/>
            <a:ext cx="6157883" cy="4983480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/>
              <a:t>In a world where lifelong employment in the same job is a thing of the past, creativity is not a luxury. It is essential for personal security and fulfillment.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Sir Ken Robinson, </a:t>
            </a:r>
            <a:r>
              <a:rPr lang="en-US" i="1" dirty="0"/>
              <a:t>Out of Our Minds: Learning to be </a:t>
            </a:r>
            <a:r>
              <a:rPr lang="en-US" i="1" dirty="0" smtClean="0"/>
              <a:t>Creative</a:t>
            </a:r>
            <a:endParaRPr lang="en-US" dirty="0" smtClean="0"/>
          </a:p>
          <a:p>
            <a:r>
              <a:rPr lang="en-US" dirty="0" smtClean="0"/>
              <a:t>Creativity </a:t>
            </a:r>
            <a:r>
              <a:rPr lang="en-US" dirty="0"/>
              <a:t>will </a:t>
            </a:r>
            <a:r>
              <a:rPr lang="en-US" dirty="0" smtClean="0"/>
              <a:t> grow </a:t>
            </a:r>
            <a:r>
              <a:rPr lang="en-US" dirty="0"/>
              <a:t>in importance </a:t>
            </a:r>
            <a:r>
              <a:rPr lang="en-US" dirty="0" smtClean="0"/>
              <a:t>due </a:t>
            </a:r>
            <a:r>
              <a:rPr lang="en-US" dirty="0"/>
              <a:t>to:</a:t>
            </a:r>
          </a:p>
          <a:p>
            <a:pPr lvl="1"/>
            <a:r>
              <a:rPr lang="en-US" dirty="0"/>
              <a:t>Increasingly globalized world (e.g., politically, economically, socially, environmentally)</a:t>
            </a:r>
          </a:p>
          <a:p>
            <a:pPr lvl="1"/>
            <a:r>
              <a:rPr lang="en-US" dirty="0"/>
              <a:t>Increasingly sophisticated information and communication </a:t>
            </a:r>
            <a:r>
              <a:rPr lang="en-US" dirty="0" smtClean="0"/>
              <a:t>technologies (ICT)</a:t>
            </a:r>
            <a:endParaRPr lang="en-US" dirty="0"/>
          </a:p>
          <a:p>
            <a:pPr lvl="1"/>
            <a:r>
              <a:rPr lang="en-US" dirty="0"/>
              <a:t>Jobs that don’t require creativity are being </a:t>
            </a:r>
            <a:r>
              <a:rPr lang="en-US" dirty="0" smtClean="0"/>
              <a:t>automated</a:t>
            </a:r>
          </a:p>
          <a:p>
            <a:pPr lvl="1"/>
            <a:r>
              <a:rPr lang="en-US" dirty="0" smtClean="0"/>
              <a:t>Increasing </a:t>
            </a:r>
            <a:r>
              <a:rPr lang="en-US" dirty="0"/>
              <a:t>demand for creative </a:t>
            </a:r>
            <a:r>
              <a:rPr lang="en-US" dirty="0" smtClean="0"/>
              <a:t>services</a:t>
            </a:r>
            <a:endParaRPr lang="en-US" dirty="0"/>
          </a:p>
          <a:p>
            <a:r>
              <a:rPr lang="en-US" dirty="0"/>
              <a:t>The most perplexing problems (e.g., wicked problems) confronting humans </a:t>
            </a:r>
            <a:r>
              <a:rPr lang="en-US" dirty="0" smtClean="0"/>
              <a:t>will require much higher </a:t>
            </a:r>
            <a:r>
              <a:rPr lang="en-US" dirty="0"/>
              <a:t>levels of creative </a:t>
            </a:r>
            <a:r>
              <a:rPr lang="en-US" dirty="0" smtClean="0"/>
              <a:t>thinking</a:t>
            </a:r>
            <a:endParaRPr lang="en-US" dirty="0"/>
          </a:p>
          <a:p>
            <a:r>
              <a:rPr lang="en-US" dirty="0" smtClean="0"/>
              <a:t>No </a:t>
            </a:r>
            <a:r>
              <a:rPr lang="en-US" dirty="0"/>
              <a:t>one discipline or profession alone </a:t>
            </a:r>
            <a:r>
              <a:rPr lang="en-US" dirty="0" smtClean="0"/>
              <a:t>can claim to have the best or only approach to </a:t>
            </a:r>
            <a:r>
              <a:rPr lang="en-US" dirty="0"/>
              <a:t>solving </a:t>
            </a:r>
            <a:r>
              <a:rPr lang="en-US" dirty="0" smtClean="0"/>
              <a:t>life’s most difficult and perplexing problems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960" y="3238500"/>
            <a:ext cx="31242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146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Creative Learning</a:t>
            </a:r>
            <a:br>
              <a:rPr lang="en-US" dirty="0" smtClean="0"/>
            </a:br>
            <a:r>
              <a:rPr lang="en-US" sz="2700" dirty="0" smtClean="0"/>
              <a:t>Bloom’s Taxonomy of Learning Objectives</a:t>
            </a:r>
            <a:endParaRPr lang="en-US" sz="2700" dirty="0"/>
          </a:p>
        </p:txBody>
      </p:sp>
      <p:pic>
        <p:nvPicPr>
          <p:cNvPr id="3076" name="Picture 4" descr="http://notjustanybrickinthewall.files.wordpress.com/2012/09/triang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264" y="2042451"/>
            <a:ext cx="4820348" cy="354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92925" y="6073490"/>
            <a:ext cx="87273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Verdana" panose="020B0604030504040204" pitchFamily="34" charset="0"/>
              </a:rPr>
              <a:t>ANDERSON, L W, &amp; KRATHWOHL D R (eds.) (2001). </a:t>
            </a:r>
            <a:r>
              <a:rPr lang="en-US" sz="1400" i="1" dirty="0">
                <a:solidFill>
                  <a:srgbClr val="000000"/>
                </a:solidFill>
                <a:latin typeface="Verdana" panose="020B0604030504040204" pitchFamily="34" charset="0"/>
              </a:rPr>
              <a:t>A Taxonomy for Learning, Teaching, and Assessing: A Revision of Bloom's Taxonomy of Educational Objectives.</a:t>
            </a:r>
            <a:r>
              <a:rPr lang="en-US" sz="1400" dirty="0">
                <a:solidFill>
                  <a:srgbClr val="000000"/>
                </a:solidFill>
                <a:latin typeface="Verdana" panose="020B0604030504040204" pitchFamily="34" charset="0"/>
              </a:rPr>
              <a:t> New York: </a:t>
            </a:r>
            <a:r>
              <a:rPr lang="en-US" sz="14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Longman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2592925" y="2042451"/>
            <a:ext cx="3429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Creativity </a:t>
            </a:r>
            <a:r>
              <a:rPr lang="en-US" sz="2800" i="1" dirty="0">
                <a:solidFill>
                  <a:srgbClr val="000000"/>
                </a:solidFill>
                <a:latin typeface="Verdana" panose="020B0604030504040204" pitchFamily="34" charset="0"/>
              </a:rPr>
              <a:t>is as important in education as literacy and we should treat it with the same status</a:t>
            </a:r>
            <a:r>
              <a:rPr lang="en-US" sz="2800" i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>
                <a:solidFill>
                  <a:srgbClr val="800000"/>
                </a:solidFill>
                <a:latin typeface="Verdana" panose="020B0604030504040204" pitchFamily="34" charset="0"/>
              </a:rPr>
              <a:t>Sir Ken Robinson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58225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Meaningful Learning</a:t>
            </a:r>
            <a:br>
              <a:rPr lang="en-US" dirty="0" smtClean="0"/>
            </a:br>
            <a:r>
              <a:rPr lang="en-US" sz="2400" dirty="0" smtClean="0"/>
              <a:t>Creativity from a Meaning-making </a:t>
            </a:r>
            <a:r>
              <a:rPr lang="en-US" sz="2400" dirty="0"/>
              <a:t>P</a:t>
            </a:r>
            <a:r>
              <a:rPr lang="en-US" sz="2400" dirty="0" smtClean="0"/>
              <a:t>erspective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4" y="2011680"/>
            <a:ext cx="5654964" cy="465429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Meaningful learning </a:t>
            </a:r>
            <a:r>
              <a:rPr lang="en-US" sz="2000" dirty="0"/>
              <a:t>is aimed at supporting the </a:t>
            </a:r>
            <a:r>
              <a:rPr lang="en-US" sz="2000" dirty="0" smtClean="0"/>
              <a:t>capacity </a:t>
            </a:r>
            <a:r>
              <a:rPr lang="en-US" sz="2000" dirty="0"/>
              <a:t>of the individual to create an authentic, </a:t>
            </a:r>
            <a:r>
              <a:rPr lang="en-US" sz="2000" dirty="0" smtClean="0"/>
              <a:t>creative, and experiential </a:t>
            </a:r>
            <a:r>
              <a:rPr lang="en-US" sz="2000" dirty="0"/>
              <a:t>project of her/his </a:t>
            </a:r>
            <a:r>
              <a:rPr lang="en-US" sz="2000" dirty="0" smtClean="0"/>
              <a:t>life.</a:t>
            </a:r>
          </a:p>
          <a:p>
            <a:r>
              <a:rPr lang="en-US" sz="2000" dirty="0" smtClean="0"/>
              <a:t>With </a:t>
            </a:r>
            <a:r>
              <a:rPr lang="en-US" sz="2000" dirty="0"/>
              <a:t>meaningful learning, the goal is to co-create a learning environment where individuals become more self-regulated, self-sustaining, self-determining authors of their own lives.</a:t>
            </a:r>
          </a:p>
          <a:p>
            <a:r>
              <a:rPr lang="en-US" sz="2000" dirty="0"/>
              <a:t>With meaningful learning, </a:t>
            </a:r>
            <a:r>
              <a:rPr lang="en-US" sz="2000" dirty="0" smtClean="0"/>
              <a:t>the </a:t>
            </a:r>
            <a:r>
              <a:rPr lang="en-US" sz="2000" dirty="0"/>
              <a:t>focus of learning is on critical and creative thinking, </a:t>
            </a:r>
            <a:r>
              <a:rPr lang="en-US" sz="2000" dirty="0" smtClean="0"/>
              <a:t>and on </a:t>
            </a:r>
            <a:r>
              <a:rPr lang="en-US" sz="2000" dirty="0"/>
              <a:t>psycho-social self-development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4098" name="Picture 2" descr="https://www.hetl.org/wp-content/uploads/revslider/books/bo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556" y="2161033"/>
            <a:ext cx="2734056" cy="406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171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Creative </a:t>
            </a:r>
            <a:r>
              <a:rPr lang="en-US" dirty="0" smtClean="0"/>
              <a:t>Learning</a:t>
            </a:r>
            <a:br>
              <a:rPr lang="en-US" dirty="0" smtClean="0"/>
            </a:br>
            <a:r>
              <a:rPr lang="en-US" sz="2400" dirty="0" smtClean="0"/>
              <a:t>Creativity Research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6646228" cy="4504944"/>
          </a:xfrm>
        </p:spPr>
        <p:txBody>
          <a:bodyPr>
            <a:normAutofit/>
          </a:bodyPr>
          <a:lstStyle/>
          <a:p>
            <a:r>
              <a:rPr lang="en-US" dirty="0"/>
              <a:t>Sawyer (2012), in an exhaustive study of creativity research over the last few </a:t>
            </a:r>
            <a:r>
              <a:rPr lang="en-US" dirty="0" smtClean="0"/>
              <a:t>decades concluded that:  </a:t>
            </a:r>
          </a:p>
          <a:p>
            <a:pPr lvl="1"/>
            <a:r>
              <a:rPr lang="en-US" dirty="0" smtClean="0"/>
              <a:t>Creativity </a:t>
            </a:r>
            <a:r>
              <a:rPr lang="en-US" dirty="0"/>
              <a:t>involves </a:t>
            </a:r>
            <a:r>
              <a:rPr lang="en-US" b="1" dirty="0"/>
              <a:t>both</a:t>
            </a:r>
            <a:r>
              <a:rPr lang="en-US" dirty="0"/>
              <a:t> divergent and convergent thinking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Creativity </a:t>
            </a:r>
            <a:r>
              <a:rPr lang="en-US" dirty="0"/>
              <a:t>normally </a:t>
            </a:r>
            <a:r>
              <a:rPr lang="en-US" b="1" dirty="0"/>
              <a:t>occurs incrementally </a:t>
            </a:r>
            <a:r>
              <a:rPr lang="en-US" dirty="0"/>
              <a:t>over a long period of </a:t>
            </a:r>
            <a:r>
              <a:rPr lang="en-US" dirty="0" smtClean="0"/>
              <a:t>time. </a:t>
            </a:r>
          </a:p>
          <a:p>
            <a:pPr lvl="1"/>
            <a:r>
              <a:rPr lang="en-US" dirty="0" smtClean="0"/>
              <a:t>Creativity </a:t>
            </a:r>
            <a:r>
              <a:rPr lang="en-US" dirty="0"/>
              <a:t>is the result of </a:t>
            </a:r>
            <a:r>
              <a:rPr lang="en-US" b="1" dirty="0"/>
              <a:t>hard work and commitment </a:t>
            </a:r>
            <a:r>
              <a:rPr lang="en-US" dirty="0"/>
              <a:t>to solving a problem. </a:t>
            </a:r>
            <a:endParaRPr lang="en-US" dirty="0" smtClean="0"/>
          </a:p>
          <a:p>
            <a:pPr lvl="1"/>
            <a:r>
              <a:rPr lang="en-US" dirty="0" smtClean="0"/>
              <a:t>Creativity </a:t>
            </a:r>
            <a:r>
              <a:rPr lang="en-US" dirty="0"/>
              <a:t>is a directed, </a:t>
            </a:r>
            <a:r>
              <a:rPr lang="en-US" dirty="0" smtClean="0"/>
              <a:t>intentional, rational </a:t>
            </a:r>
            <a:r>
              <a:rPr lang="en-US" dirty="0"/>
              <a:t>process.  </a:t>
            </a:r>
            <a:endParaRPr lang="en-US" dirty="0" smtClean="0"/>
          </a:p>
          <a:p>
            <a:pPr lvl="1"/>
            <a:r>
              <a:rPr lang="en-US" dirty="0" smtClean="0"/>
              <a:t>Hyper-specialization </a:t>
            </a:r>
            <a:r>
              <a:rPr lang="en-US" dirty="0"/>
              <a:t>may stifle creativity if it means you are unware of related knowledge. </a:t>
            </a:r>
            <a:endParaRPr lang="en-US" dirty="0" smtClean="0"/>
          </a:p>
          <a:p>
            <a:pPr lvl="1"/>
            <a:r>
              <a:rPr lang="en-US" dirty="0"/>
              <a:t>Although creativity is </a:t>
            </a:r>
            <a:r>
              <a:rPr lang="en-US" b="1" dirty="0"/>
              <a:t>largely domain-specific</a:t>
            </a:r>
            <a:r>
              <a:rPr lang="en-US" dirty="0"/>
              <a:t>, </a:t>
            </a:r>
            <a:r>
              <a:rPr lang="en-US" dirty="0" smtClean="0"/>
              <a:t>cross-fertilization </a:t>
            </a:r>
            <a:r>
              <a:rPr lang="en-US" dirty="0"/>
              <a:t>can enhance creativity.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670" y="2807208"/>
            <a:ext cx="2411823" cy="240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775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Creative </a:t>
            </a:r>
            <a:r>
              <a:rPr lang="en-US" dirty="0" smtClean="0"/>
              <a:t>Learning</a:t>
            </a:r>
            <a:br>
              <a:rPr lang="en-US" dirty="0" smtClean="0"/>
            </a:br>
            <a:r>
              <a:rPr lang="en-US" sz="2400" dirty="0"/>
              <a:t>Creativity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5905564" cy="4523232"/>
          </a:xfrm>
        </p:spPr>
        <p:txBody>
          <a:bodyPr>
            <a:normAutofit/>
          </a:bodyPr>
          <a:lstStyle/>
          <a:p>
            <a:r>
              <a:rPr lang="en-US" dirty="0"/>
              <a:t>Sawyer (2012), in an exhaustive study of creativity research over the last few decades concludes that:  </a:t>
            </a:r>
            <a:endParaRPr lang="en-US" dirty="0" smtClean="0"/>
          </a:p>
          <a:p>
            <a:pPr lvl="1"/>
            <a:r>
              <a:rPr lang="en-US" dirty="0" smtClean="0"/>
              <a:t>There </a:t>
            </a:r>
            <a:r>
              <a:rPr lang="en-US" dirty="0"/>
              <a:t>is no creativity gene and creativity doesn’t occur in just the right half of the brain. Rather, it involves </a:t>
            </a:r>
            <a:r>
              <a:rPr lang="en-US" b="1" dirty="0"/>
              <a:t>basic psychological and social processes put together in novel and complex ways</a:t>
            </a:r>
            <a:r>
              <a:rPr lang="en-US" dirty="0" smtClean="0"/>
              <a:t>.</a:t>
            </a:r>
          </a:p>
          <a:p>
            <a:pPr lvl="1"/>
            <a:r>
              <a:rPr lang="en-US" b="1" dirty="0"/>
              <a:t>Imagination</a:t>
            </a:r>
            <a:r>
              <a:rPr lang="en-US" dirty="0"/>
              <a:t> (i.e., the ability to form new images and thoughts not available through the senses or not possible in conscious reality) occurs at the individual level (in the mind).</a:t>
            </a:r>
          </a:p>
          <a:p>
            <a:pPr lvl="1"/>
            <a:r>
              <a:rPr lang="en-US" b="1" dirty="0"/>
              <a:t>Innovation</a:t>
            </a:r>
            <a:r>
              <a:rPr lang="en-US" dirty="0"/>
              <a:t> (i.e., implementing a new idea or product into a group or society) occurs at the social level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210" y="2761488"/>
            <a:ext cx="2852003" cy="284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318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Creativity </a:t>
            </a:r>
            <a:r>
              <a:rPr lang="en-US" dirty="0"/>
              <a:t>Learning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Stages </a:t>
            </a:r>
            <a:r>
              <a:rPr lang="en-US" sz="2400" dirty="0"/>
              <a:t>of the </a:t>
            </a:r>
            <a:r>
              <a:rPr lang="en-US" sz="2400" dirty="0" smtClean="0"/>
              <a:t>Creative Process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905000"/>
            <a:ext cx="6454204" cy="4834128"/>
          </a:xfrm>
        </p:spPr>
        <p:txBody>
          <a:bodyPr>
            <a:normAutofit fontScale="92500" lnSpcReduction="20000"/>
          </a:bodyPr>
          <a:lstStyle/>
          <a:p>
            <a:r>
              <a:rPr lang="en-US" sz="1900" dirty="0"/>
              <a:t>Sawyer (2012</a:t>
            </a:r>
            <a:r>
              <a:rPr lang="en-US" sz="1900" dirty="0" smtClean="0"/>
              <a:t>): integrated </a:t>
            </a:r>
            <a:r>
              <a:rPr lang="en-US" sz="1900" dirty="0"/>
              <a:t>framework of </a:t>
            </a:r>
            <a:r>
              <a:rPr lang="en-US" sz="1900" dirty="0" smtClean="0"/>
              <a:t>major </a:t>
            </a:r>
            <a:r>
              <a:rPr lang="en-US" sz="1900" dirty="0"/>
              <a:t>theories </a:t>
            </a:r>
            <a:r>
              <a:rPr lang="en-US" sz="1900" dirty="0" smtClean="0"/>
              <a:t>of creativity which emerged </a:t>
            </a:r>
            <a:r>
              <a:rPr lang="en-US" sz="1900" dirty="0"/>
              <a:t>eight stages of the creative process:</a:t>
            </a:r>
          </a:p>
          <a:p>
            <a:pPr lvl="0">
              <a:buFont typeface="+mj-lt"/>
              <a:buAutoNum type="arabicPeriod"/>
            </a:pPr>
            <a:r>
              <a:rPr lang="en-US" sz="1900" dirty="0"/>
              <a:t>Identify the problem or opportunity</a:t>
            </a:r>
          </a:p>
          <a:p>
            <a:pPr lvl="1"/>
            <a:r>
              <a:rPr lang="en-US" dirty="0"/>
              <a:t>Problems or opportunities are rarely neatly </a:t>
            </a:r>
            <a:r>
              <a:rPr lang="en-US" dirty="0" smtClean="0"/>
              <a:t>presented</a:t>
            </a:r>
          </a:p>
          <a:p>
            <a:pPr lvl="1"/>
            <a:r>
              <a:rPr lang="en-US" dirty="0" smtClean="0"/>
              <a:t>Problems </a:t>
            </a:r>
            <a:r>
              <a:rPr lang="en-US" dirty="0"/>
              <a:t>requiring the most creativity are </a:t>
            </a:r>
            <a:r>
              <a:rPr lang="en-US" dirty="0" smtClean="0"/>
              <a:t>unstructured</a:t>
            </a:r>
          </a:p>
          <a:p>
            <a:pPr lvl="1"/>
            <a:r>
              <a:rPr lang="en-US" dirty="0" smtClean="0"/>
              <a:t>Cannot </a:t>
            </a:r>
            <a:r>
              <a:rPr lang="en-US" dirty="0"/>
              <a:t>be solved by one discipline or </a:t>
            </a:r>
            <a:r>
              <a:rPr lang="en-US" dirty="0" smtClean="0"/>
              <a:t>past experience alone</a:t>
            </a:r>
            <a:endParaRPr lang="en-US" dirty="0"/>
          </a:p>
          <a:p>
            <a:pPr lvl="0">
              <a:buFont typeface="+mj-lt"/>
              <a:buAutoNum type="arabicPeriod" startAt="2"/>
            </a:pPr>
            <a:r>
              <a:rPr lang="en-US" sz="1900" dirty="0" smtClean="0"/>
              <a:t>Acquire </a:t>
            </a:r>
            <a:r>
              <a:rPr lang="en-US" sz="1900" dirty="0"/>
              <a:t>knowledge and skills relevant to the specific problem</a:t>
            </a:r>
          </a:p>
          <a:p>
            <a:pPr lvl="1"/>
            <a:r>
              <a:rPr lang="en-US" dirty="0"/>
              <a:t>Gardner (1993) showed that creative breakthroughs usually occur after about ten years of deep immersion in the domain</a:t>
            </a:r>
          </a:p>
          <a:p>
            <a:pPr lvl="1"/>
            <a:r>
              <a:rPr lang="en-US" dirty="0"/>
              <a:t>Ericsson et al (1993) assert that world class performance in any domain requires at least 10,000 hours of </a:t>
            </a:r>
            <a:r>
              <a:rPr lang="en-US" dirty="0" smtClean="0"/>
              <a:t>deliberate practice</a:t>
            </a:r>
            <a:endParaRPr lang="en-US" dirty="0"/>
          </a:p>
          <a:p>
            <a:pPr lvl="1"/>
            <a:r>
              <a:rPr lang="en-US" dirty="0"/>
              <a:t>T</a:t>
            </a:r>
            <a:r>
              <a:rPr lang="en-US" dirty="0" smtClean="0"/>
              <a:t>hese </a:t>
            </a:r>
            <a:r>
              <a:rPr lang="en-US" dirty="0"/>
              <a:t>studies suggest that prolonged, intensive immersion in a domain is required for highly creative </a:t>
            </a:r>
            <a:r>
              <a:rPr lang="en-US" dirty="0" smtClean="0"/>
              <a:t>performance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456" y="2761488"/>
            <a:ext cx="2553757" cy="254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216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Creativity Learning</a:t>
            </a:r>
            <a:br>
              <a:rPr lang="en-US" dirty="0"/>
            </a:br>
            <a:r>
              <a:rPr lang="en-US" sz="2400" dirty="0"/>
              <a:t>Stages of the Creative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905000"/>
            <a:ext cx="6591364" cy="4843272"/>
          </a:xfrm>
        </p:spPr>
        <p:txBody>
          <a:bodyPr>
            <a:normAutofit fontScale="92500" lnSpcReduction="20000"/>
          </a:bodyPr>
          <a:lstStyle/>
          <a:p>
            <a:pPr lvl="0">
              <a:buFont typeface="+mj-lt"/>
              <a:buAutoNum type="arabicPeriod" startAt="3"/>
            </a:pPr>
            <a:r>
              <a:rPr lang="en-US" dirty="0"/>
              <a:t>Acquire  a broad range of knowledge related to the problem</a:t>
            </a:r>
          </a:p>
          <a:p>
            <a:pPr lvl="1"/>
            <a:r>
              <a:rPr lang="en-US" dirty="0"/>
              <a:t>See the overlaps and relationships across domains</a:t>
            </a:r>
          </a:p>
          <a:p>
            <a:pPr lvl="1"/>
            <a:r>
              <a:rPr lang="en-US" dirty="0"/>
              <a:t>Use analogic thinking (i.e., </a:t>
            </a:r>
            <a:r>
              <a:rPr lang="en-US" dirty="0" smtClean="0"/>
              <a:t>make </a:t>
            </a:r>
            <a:r>
              <a:rPr lang="en-US" dirty="0"/>
              <a:t>analogies across domains)</a:t>
            </a:r>
          </a:p>
          <a:p>
            <a:pPr lvl="1"/>
            <a:r>
              <a:rPr lang="en-US" dirty="0"/>
              <a:t>Apply concepts from related domains </a:t>
            </a:r>
            <a:endParaRPr lang="en-US" dirty="0" smtClean="0"/>
          </a:p>
          <a:p>
            <a:pPr lvl="1"/>
            <a:r>
              <a:rPr lang="en-US" dirty="0" smtClean="0"/>
              <a:t>Generate </a:t>
            </a:r>
            <a:r>
              <a:rPr lang="en-US" dirty="0"/>
              <a:t>a variety of ideas</a:t>
            </a:r>
          </a:p>
          <a:p>
            <a:pPr lvl="0">
              <a:buFont typeface="+mj-lt"/>
              <a:buAutoNum type="arabicPeriod" startAt="4"/>
            </a:pPr>
            <a:r>
              <a:rPr lang="en-US" dirty="0" smtClean="0"/>
              <a:t>Allow time for deep reflection</a:t>
            </a:r>
          </a:p>
          <a:p>
            <a:pPr lvl="0">
              <a:buFont typeface="+mj-lt"/>
              <a:buAutoNum type="arabicPeriod" startAt="4"/>
            </a:pPr>
            <a:r>
              <a:rPr lang="en-US" dirty="0" smtClean="0"/>
              <a:t>Generate a variety of ideas</a:t>
            </a:r>
            <a:endParaRPr lang="en-US" dirty="0"/>
          </a:p>
          <a:p>
            <a:pPr lvl="0">
              <a:buFont typeface="+mj-lt"/>
              <a:buAutoNum type="arabicPeriod" startAt="4"/>
            </a:pPr>
            <a:r>
              <a:rPr lang="en-US" dirty="0" smtClean="0"/>
              <a:t>Combine </a:t>
            </a:r>
            <a:r>
              <a:rPr lang="en-US" dirty="0"/>
              <a:t>ideas in novel </a:t>
            </a:r>
            <a:r>
              <a:rPr lang="en-US" dirty="0" smtClean="0"/>
              <a:t>ways</a:t>
            </a:r>
            <a:endParaRPr lang="en-US" dirty="0" smtClean="0"/>
          </a:p>
          <a:p>
            <a:pPr lvl="0">
              <a:buFont typeface="+mj-lt"/>
              <a:buAutoNum type="arabicPeriod" startAt="7"/>
            </a:pPr>
            <a:r>
              <a:rPr lang="en-US" dirty="0"/>
              <a:t>Select meaningful ideas based on feasible criteria</a:t>
            </a:r>
          </a:p>
          <a:p>
            <a:pPr lvl="0">
              <a:buFont typeface="+mj-lt"/>
              <a:buAutoNum type="arabicPeriod" startAt="7"/>
            </a:pPr>
            <a:r>
              <a:rPr lang="en-US" dirty="0"/>
              <a:t>Externalize, test, evaluate, and refine the idea</a:t>
            </a:r>
          </a:p>
          <a:p>
            <a:pPr lvl="1"/>
            <a:r>
              <a:rPr lang="en-US" dirty="0"/>
              <a:t>Imagine how to implement it (e.g., proof of concept)</a:t>
            </a:r>
          </a:p>
          <a:p>
            <a:pPr lvl="1"/>
            <a:r>
              <a:rPr lang="en-US" dirty="0"/>
              <a:t>Identify resources needed to implement it</a:t>
            </a:r>
          </a:p>
          <a:p>
            <a:pPr lvl="1"/>
            <a:r>
              <a:rPr lang="en-US" dirty="0"/>
              <a:t>Predict the possible reactions to implementing it</a:t>
            </a:r>
          </a:p>
          <a:p>
            <a:pPr lvl="1"/>
            <a:r>
              <a:rPr lang="en-US" dirty="0"/>
              <a:t>Determine how to test, evaluate, and refine </a:t>
            </a:r>
            <a:r>
              <a:rPr lang="en-US" dirty="0" smtClean="0"/>
              <a:t>it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175" y="2761488"/>
            <a:ext cx="2531038" cy="252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098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Creativity Learning</a:t>
            </a:r>
            <a:br>
              <a:rPr lang="en-US" dirty="0"/>
            </a:br>
            <a:r>
              <a:rPr lang="en-US" sz="2400" dirty="0" smtClean="0"/>
              <a:t>Example - HETL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925" y="1905000"/>
            <a:ext cx="8323809" cy="468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823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Creative Learning</a:t>
            </a:r>
            <a:br>
              <a:rPr lang="en-US" dirty="0"/>
            </a:br>
            <a:r>
              <a:rPr lang="en-US" sz="2400" dirty="0"/>
              <a:t>Implications for </a:t>
            </a:r>
            <a:r>
              <a:rPr lang="en-US" sz="2400" dirty="0" smtClean="0"/>
              <a:t>Education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6271324" cy="4587240"/>
          </a:xfrm>
        </p:spPr>
        <p:txBody>
          <a:bodyPr>
            <a:normAutofit/>
          </a:bodyPr>
          <a:lstStyle/>
          <a:p>
            <a:r>
              <a:rPr lang="en-US" dirty="0"/>
              <a:t>The challenge for educators is to nourish and develop children's natural creativity, not stifle it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There </a:t>
            </a:r>
            <a:r>
              <a:rPr lang="en-US" dirty="0"/>
              <a:t>are many approaches that can help practitioners promote creativity in their learners:</a:t>
            </a:r>
          </a:p>
          <a:p>
            <a:pPr lvl="1"/>
            <a:r>
              <a:rPr lang="en-US" dirty="0"/>
              <a:t>Providing regular opportunities for hands-on experimentation, problem solving, discussion and collaborative work.</a:t>
            </a:r>
          </a:p>
          <a:p>
            <a:pPr lvl="1"/>
            <a:r>
              <a:rPr lang="en-US" dirty="0"/>
              <a:t>Actively </a:t>
            </a:r>
            <a:r>
              <a:rPr lang="en-US" dirty="0" smtClean="0"/>
              <a:t>encourage students </a:t>
            </a:r>
            <a:r>
              <a:rPr lang="en-US" dirty="0"/>
              <a:t>to question, make connections, </a:t>
            </a:r>
            <a:r>
              <a:rPr lang="en-US" dirty="0" smtClean="0"/>
              <a:t>imagine </a:t>
            </a:r>
            <a:r>
              <a:rPr lang="en-US" dirty="0"/>
              <a:t>what might be possible </a:t>
            </a:r>
            <a:r>
              <a:rPr lang="en-US" dirty="0" smtClean="0"/>
              <a:t>by </a:t>
            </a:r>
            <a:r>
              <a:rPr lang="en-US" dirty="0"/>
              <a:t>exploring </a:t>
            </a:r>
            <a:r>
              <a:rPr lang="en-US" dirty="0" smtClean="0"/>
              <a:t>different ideas</a:t>
            </a:r>
            <a:r>
              <a:rPr lang="en-US" dirty="0"/>
              <a:t>.</a:t>
            </a:r>
          </a:p>
          <a:p>
            <a:pPr lvl="1"/>
            <a:r>
              <a:rPr lang="en-US" dirty="0" smtClean="0"/>
              <a:t>Facilitating </a:t>
            </a:r>
            <a:r>
              <a:rPr lang="en-US" dirty="0"/>
              <a:t>open discussion </a:t>
            </a:r>
            <a:r>
              <a:rPr lang="en-US" dirty="0" smtClean="0"/>
              <a:t>and questioning.</a:t>
            </a:r>
            <a:endParaRPr lang="en-US" dirty="0"/>
          </a:p>
          <a:p>
            <a:pPr lvl="1"/>
            <a:r>
              <a:rPr lang="en-US" dirty="0"/>
              <a:t>Asking open-ended questions such as ‘What if…?’ and ‘How might you</a:t>
            </a:r>
            <a:r>
              <a:rPr lang="en-US" dirty="0" smtClean="0"/>
              <a:t>…?’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578" y="3390957"/>
            <a:ext cx="2959109" cy="156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237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 </a:t>
            </a:r>
            <a:r>
              <a:rPr lang="en-US" dirty="0"/>
              <a:t>and Creativity</a:t>
            </a:r>
            <a:br>
              <a:rPr lang="en-US" dirty="0"/>
            </a:br>
            <a:r>
              <a:rPr lang="en-US" sz="2400" dirty="0"/>
              <a:t>Implications for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5850700" cy="4413504"/>
          </a:xfrm>
        </p:spPr>
        <p:txBody>
          <a:bodyPr>
            <a:normAutofit/>
          </a:bodyPr>
          <a:lstStyle/>
          <a:p>
            <a:r>
              <a:rPr lang="en-US" dirty="0" err="1"/>
              <a:t>Andilou</a:t>
            </a:r>
            <a:r>
              <a:rPr lang="en-US" dirty="0"/>
              <a:t> &amp; </a:t>
            </a:r>
            <a:r>
              <a:rPr lang="en-US" dirty="0" err="1"/>
              <a:t>Muphy</a:t>
            </a:r>
            <a:r>
              <a:rPr lang="en-US" dirty="0"/>
              <a:t> (2010) assert that most teachers believe that it is possible to cultivate creativity but the highly standardized curriculum </a:t>
            </a:r>
            <a:r>
              <a:rPr lang="en-US" dirty="0" smtClean="0"/>
              <a:t>stifles </a:t>
            </a:r>
            <a:r>
              <a:rPr lang="en-US" dirty="0"/>
              <a:t>such creative practices. </a:t>
            </a:r>
            <a:endParaRPr lang="en-US" dirty="0" smtClean="0"/>
          </a:p>
          <a:p>
            <a:r>
              <a:rPr lang="en-US" dirty="0" smtClean="0"/>
              <a:t>Most </a:t>
            </a:r>
            <a:r>
              <a:rPr lang="en-US" dirty="0"/>
              <a:t>teachers tend to associate creativity with the arts and humanities and not so much with the STEM fields.  </a:t>
            </a:r>
          </a:p>
          <a:p>
            <a:r>
              <a:rPr lang="en-US" b="1" dirty="0"/>
              <a:t>S</a:t>
            </a:r>
            <a:r>
              <a:rPr lang="en-US" b="1" dirty="0" smtClean="0"/>
              <a:t>chools </a:t>
            </a:r>
            <a:r>
              <a:rPr lang="en-US" b="1" dirty="0"/>
              <a:t>are the perfect place to cultivate creativity </a:t>
            </a:r>
            <a:r>
              <a:rPr lang="en-US" dirty="0"/>
              <a:t>since they are the main vehicle for delivering formal learning. </a:t>
            </a:r>
            <a:endParaRPr lang="en-US" dirty="0" smtClean="0"/>
          </a:p>
          <a:p>
            <a:r>
              <a:rPr lang="en-US" b="1" dirty="0" smtClean="0"/>
              <a:t>Creativity </a:t>
            </a:r>
            <a:r>
              <a:rPr lang="en-US" b="1" dirty="0"/>
              <a:t>depends on mastering a domain </a:t>
            </a:r>
            <a:r>
              <a:rPr lang="en-US" dirty="0"/>
              <a:t>and research suggests that mastery takes at least ten </a:t>
            </a:r>
            <a:r>
              <a:rPr lang="en-US" dirty="0" smtClean="0"/>
              <a:t>years of study in a given domain.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848" y="3324242"/>
            <a:ext cx="3173536" cy="171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669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Purpose of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984248"/>
            <a:ext cx="4780852" cy="4626864"/>
          </a:xfrm>
        </p:spPr>
        <p:txBody>
          <a:bodyPr>
            <a:normAutofit/>
          </a:bodyPr>
          <a:lstStyle/>
          <a:p>
            <a:r>
              <a:rPr lang="en-US" dirty="0" smtClean="0"/>
              <a:t>Education has </a:t>
            </a:r>
            <a:r>
              <a:rPr lang="en-US" dirty="0"/>
              <a:t>multiple </a:t>
            </a:r>
            <a:r>
              <a:rPr lang="en-US" dirty="0" smtClean="0"/>
              <a:t>aims – political, economic, socio-cultural, personal.</a:t>
            </a:r>
            <a:endParaRPr lang="en-US" dirty="0"/>
          </a:p>
          <a:p>
            <a:r>
              <a:rPr lang="en-US" dirty="0" smtClean="0"/>
              <a:t>However, the </a:t>
            </a:r>
            <a:r>
              <a:rPr lang="en-US" dirty="0"/>
              <a:t>main focus of education should not be purely vocational but rather in nurturing interests, skills, and knowledge across an array of </a:t>
            </a:r>
            <a:r>
              <a:rPr lang="en-US" dirty="0" smtClean="0"/>
              <a:t>topics </a:t>
            </a:r>
            <a:r>
              <a:rPr lang="en-US" dirty="0"/>
              <a:t>that are personally meaningful and individualized to each student.</a:t>
            </a:r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ultimate </a:t>
            </a:r>
            <a:r>
              <a:rPr lang="en-US" dirty="0" smtClean="0"/>
              <a:t>goal </a:t>
            </a:r>
            <a:r>
              <a:rPr lang="en-US" dirty="0"/>
              <a:t>education should be to prepare students for life in all its complexities, not just training for a </a:t>
            </a:r>
            <a:r>
              <a:rPr lang="en-US" dirty="0" smtClean="0"/>
              <a:t>job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472" y="2093976"/>
            <a:ext cx="3733895" cy="374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1017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Education and Creativity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2400" i="1" dirty="0"/>
              <a:t>Creative </a:t>
            </a:r>
            <a:r>
              <a:rPr lang="en-US" sz="2400" i="1" dirty="0" smtClean="0"/>
              <a:t>Teaching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6344476" cy="4477512"/>
          </a:xfrm>
        </p:spPr>
        <p:txBody>
          <a:bodyPr>
            <a:normAutofit/>
          </a:bodyPr>
          <a:lstStyle/>
          <a:p>
            <a:r>
              <a:rPr lang="en-US" i="1" dirty="0"/>
              <a:t>Teaching for creativity involves asking open-ended questions where there may be multiple solutions; working in groups on collaborative projects, using imagination to explore possibilities; making connections between different ways of seeing; and exploring the ambiguities and tensions that may lie between them.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Sir Ken Robinson, </a:t>
            </a:r>
            <a:r>
              <a:rPr lang="en-US" i="1" dirty="0"/>
              <a:t>Out of Our Minds: Learning to be </a:t>
            </a:r>
            <a:r>
              <a:rPr lang="en-US" i="1" dirty="0" smtClean="0"/>
              <a:t>Creative</a:t>
            </a:r>
            <a:endParaRPr lang="en-US" dirty="0" smtClean="0"/>
          </a:p>
          <a:p>
            <a:r>
              <a:rPr lang="en-US" dirty="0" smtClean="0"/>
              <a:t>Encourage </a:t>
            </a:r>
            <a:r>
              <a:rPr lang="en-US" dirty="0"/>
              <a:t>respectful dialogue and </a:t>
            </a:r>
            <a:r>
              <a:rPr lang="en-US" dirty="0" smtClean="0"/>
              <a:t>questions </a:t>
            </a:r>
          </a:p>
          <a:p>
            <a:r>
              <a:rPr lang="en-US" dirty="0" smtClean="0"/>
              <a:t>Encourage </a:t>
            </a:r>
            <a:r>
              <a:rPr lang="en-US" dirty="0"/>
              <a:t>inquiry-based </a:t>
            </a:r>
            <a:r>
              <a:rPr lang="en-US" dirty="0" smtClean="0"/>
              <a:t>and </a:t>
            </a:r>
            <a:r>
              <a:rPr lang="en-US" dirty="0"/>
              <a:t>meaningful learning</a:t>
            </a:r>
          </a:p>
          <a:p>
            <a:r>
              <a:rPr lang="en-US" dirty="0"/>
              <a:t>Question assumptions and encourage different viewpoints and perspectives to encourage cross-fertilization of </a:t>
            </a:r>
            <a:r>
              <a:rPr lang="en-US" dirty="0" smtClean="0"/>
              <a:t>ideas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472" y="3290370"/>
            <a:ext cx="2723788" cy="178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150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 and Creativity</a:t>
            </a:r>
            <a:br>
              <a:rPr lang="en-US" dirty="0"/>
            </a:br>
            <a:r>
              <a:rPr lang="en-US" sz="2400" i="1" dirty="0"/>
              <a:t>Creative Teaching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6307900" cy="4486656"/>
          </a:xfrm>
        </p:spPr>
        <p:txBody>
          <a:bodyPr>
            <a:normAutofit/>
          </a:bodyPr>
          <a:lstStyle/>
          <a:p>
            <a:r>
              <a:rPr lang="en-US" dirty="0" smtClean="0"/>
              <a:t>Encourage </a:t>
            </a:r>
            <a:r>
              <a:rPr lang="en-US" dirty="0"/>
              <a:t>peer teaching and collaborative team projects</a:t>
            </a:r>
          </a:p>
          <a:p>
            <a:r>
              <a:rPr lang="en-US" dirty="0" smtClean="0"/>
              <a:t>Provide </a:t>
            </a:r>
            <a:r>
              <a:rPr lang="en-US" dirty="0"/>
              <a:t>a safe place to take sensible </a:t>
            </a:r>
            <a:r>
              <a:rPr lang="en-US" dirty="0" smtClean="0"/>
              <a:t>risks</a:t>
            </a:r>
            <a:endParaRPr lang="en-US" dirty="0"/>
          </a:p>
          <a:p>
            <a:r>
              <a:rPr lang="en-US" dirty="0"/>
              <a:t>Foster self-efficacy and intrinsic motivation</a:t>
            </a:r>
          </a:p>
          <a:p>
            <a:r>
              <a:rPr lang="en-US" dirty="0"/>
              <a:t>Be inclusive and respect </a:t>
            </a:r>
            <a:r>
              <a:rPr lang="en-US" dirty="0" smtClean="0"/>
              <a:t>diversity in all its forms</a:t>
            </a:r>
            <a:endParaRPr lang="en-US" dirty="0"/>
          </a:p>
          <a:p>
            <a:r>
              <a:rPr lang="en-US" dirty="0"/>
              <a:t>Focus on unstructured and ill-defined problem-solving</a:t>
            </a:r>
          </a:p>
          <a:p>
            <a:r>
              <a:rPr lang="en-US" dirty="0"/>
              <a:t>Encourage self-regulated learning and active participation in the learning </a:t>
            </a:r>
            <a:r>
              <a:rPr lang="en-US" dirty="0" smtClean="0"/>
              <a:t>process</a:t>
            </a:r>
          </a:p>
          <a:p>
            <a:r>
              <a:rPr lang="en-US" dirty="0"/>
              <a:t>Creative </a:t>
            </a:r>
            <a:r>
              <a:rPr lang="en-US" dirty="0" smtClean="0"/>
              <a:t>teaching and learning </a:t>
            </a:r>
            <a:r>
              <a:rPr lang="en-US" dirty="0"/>
              <a:t>should be tailored to every subject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510" y="3075272"/>
            <a:ext cx="2661310" cy="174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4503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 and Creativity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2400" i="1" dirty="0"/>
              <a:t>Creative Learning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12264"/>
            <a:ext cx="5951284" cy="450189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Set </a:t>
            </a:r>
            <a:r>
              <a:rPr lang="en-US" b="1" dirty="0" smtClean="0"/>
              <a:t>high </a:t>
            </a:r>
            <a:r>
              <a:rPr lang="en-US" b="1" dirty="0"/>
              <a:t>expectations for </a:t>
            </a:r>
            <a:r>
              <a:rPr lang="en-US" b="1" dirty="0" smtClean="0"/>
              <a:t>performance </a:t>
            </a:r>
            <a:r>
              <a:rPr lang="en-US" dirty="0" smtClean="0"/>
              <a:t>that </a:t>
            </a:r>
            <a:r>
              <a:rPr lang="en-US" dirty="0"/>
              <a:t>match </a:t>
            </a:r>
            <a:r>
              <a:rPr lang="en-US" dirty="0" smtClean="0"/>
              <a:t>one’s knowledge and skills</a:t>
            </a:r>
          </a:p>
          <a:p>
            <a:r>
              <a:rPr lang="en-US" b="1" dirty="0" smtClean="0"/>
              <a:t>Extrinsic </a:t>
            </a:r>
            <a:r>
              <a:rPr lang="en-US" b="1" dirty="0"/>
              <a:t>and intrinsic </a:t>
            </a:r>
            <a:r>
              <a:rPr lang="en-US" b="1" dirty="0" smtClean="0"/>
              <a:t>rewards </a:t>
            </a:r>
            <a:r>
              <a:rPr lang="en-US" dirty="0"/>
              <a:t>for </a:t>
            </a:r>
            <a:r>
              <a:rPr lang="en-US" dirty="0" smtClean="0"/>
              <a:t>performance  are important</a:t>
            </a:r>
          </a:p>
          <a:p>
            <a:r>
              <a:rPr lang="en-US" b="1" dirty="0" smtClean="0"/>
              <a:t>Integrate knowledge </a:t>
            </a:r>
            <a:r>
              <a:rPr lang="en-US" dirty="0"/>
              <a:t>using interdisciplinary concepts</a:t>
            </a:r>
          </a:p>
          <a:p>
            <a:r>
              <a:rPr lang="en-US" dirty="0"/>
              <a:t>Look for </a:t>
            </a:r>
            <a:r>
              <a:rPr lang="en-US" b="1" dirty="0"/>
              <a:t>overarching patterns and underlying </a:t>
            </a:r>
            <a:r>
              <a:rPr lang="en-US" b="1" dirty="0" smtClean="0"/>
              <a:t>principles</a:t>
            </a:r>
            <a:endParaRPr lang="en-US" dirty="0"/>
          </a:p>
          <a:p>
            <a:r>
              <a:rPr lang="en-US" b="1" dirty="0" smtClean="0"/>
              <a:t>Dialogue</a:t>
            </a:r>
            <a:r>
              <a:rPr lang="en-US" b="1" dirty="0"/>
              <a:t>, collaboration</a:t>
            </a:r>
            <a:r>
              <a:rPr lang="en-US" dirty="0"/>
              <a:t>, </a:t>
            </a:r>
            <a:r>
              <a:rPr lang="en-US" dirty="0" smtClean="0"/>
              <a:t>and </a:t>
            </a:r>
            <a:r>
              <a:rPr lang="en-US" dirty="0"/>
              <a:t>mentoring are vital</a:t>
            </a:r>
          </a:p>
          <a:p>
            <a:r>
              <a:rPr lang="en-US" dirty="0"/>
              <a:t>S</a:t>
            </a:r>
            <a:r>
              <a:rPr lang="en-US" dirty="0" smtClean="0"/>
              <a:t>ound </a:t>
            </a:r>
            <a:r>
              <a:rPr lang="en-US" dirty="0"/>
              <a:t>argumentation and </a:t>
            </a:r>
            <a:r>
              <a:rPr lang="en-US" b="1" dirty="0"/>
              <a:t>logical </a:t>
            </a:r>
            <a:r>
              <a:rPr lang="en-US" b="1" dirty="0" smtClean="0"/>
              <a:t>reasoning</a:t>
            </a:r>
          </a:p>
          <a:p>
            <a:r>
              <a:rPr lang="en-US" dirty="0" smtClean="0"/>
              <a:t>Deep </a:t>
            </a:r>
            <a:r>
              <a:rPr lang="en-US" b="1" dirty="0" smtClean="0"/>
              <a:t>personal </a:t>
            </a:r>
            <a:r>
              <a:rPr lang="en-US" b="1" dirty="0"/>
              <a:t>reflection </a:t>
            </a:r>
            <a:r>
              <a:rPr lang="en-US" dirty="0"/>
              <a:t>of their own understanding</a:t>
            </a:r>
          </a:p>
          <a:p>
            <a:r>
              <a:rPr lang="en-US" dirty="0"/>
              <a:t>Foster proper work </a:t>
            </a:r>
            <a:r>
              <a:rPr lang="en-US" b="1" dirty="0"/>
              <a:t>attitudes</a:t>
            </a:r>
            <a:r>
              <a:rPr lang="en-US" dirty="0"/>
              <a:t> and study </a:t>
            </a:r>
            <a:r>
              <a:rPr lang="en-US" dirty="0" smtClean="0"/>
              <a:t>habits</a:t>
            </a:r>
          </a:p>
          <a:p>
            <a:r>
              <a:rPr lang="en-US" dirty="0"/>
              <a:t>M</a:t>
            </a:r>
            <a:r>
              <a:rPr lang="en-US" dirty="0" smtClean="0"/>
              <a:t>ake </a:t>
            </a:r>
            <a:r>
              <a:rPr lang="en-US" dirty="0"/>
              <a:t>learning </a:t>
            </a:r>
            <a:r>
              <a:rPr lang="en-US" b="1" dirty="0"/>
              <a:t>personally </a:t>
            </a:r>
            <a:r>
              <a:rPr lang="en-US" b="1" dirty="0" smtClean="0"/>
              <a:t>meaningful </a:t>
            </a:r>
            <a:r>
              <a:rPr lang="en-US" dirty="0" smtClean="0"/>
              <a:t>and interesting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852" y="3445821"/>
            <a:ext cx="2872667" cy="151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8348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 and Creativity</a:t>
            </a:r>
            <a:br>
              <a:rPr lang="en-US" dirty="0"/>
            </a:br>
            <a:r>
              <a:rPr lang="en-US" sz="2400" i="1" dirty="0" smtClean="0"/>
              <a:t>Conclusion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5832412" cy="4486656"/>
          </a:xfrm>
        </p:spPr>
        <p:txBody>
          <a:bodyPr>
            <a:normAutofit/>
          </a:bodyPr>
          <a:lstStyle/>
          <a:p>
            <a:r>
              <a:rPr lang="en-US" sz="2000" i="1" dirty="0"/>
              <a:t>Good teachers know that their role is to engage and inspire their students. This is a creative process in itself.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Sir Ken Robinson, </a:t>
            </a:r>
            <a:r>
              <a:rPr lang="en-US" sz="2000" i="1" dirty="0"/>
              <a:t>Out of Our Minds: Learning to be </a:t>
            </a:r>
            <a:r>
              <a:rPr lang="en-US" sz="2000" i="1" dirty="0" smtClean="0"/>
              <a:t>Creative</a:t>
            </a:r>
            <a:endParaRPr lang="en-US" sz="2000" dirty="0"/>
          </a:p>
          <a:p>
            <a:r>
              <a:rPr lang="en-US" sz="2000" dirty="0" smtClean="0"/>
              <a:t>Like </a:t>
            </a:r>
            <a:r>
              <a:rPr lang="en-US" sz="2000" dirty="0" smtClean="0"/>
              <a:t>happiness and meaning</a:t>
            </a:r>
            <a:r>
              <a:rPr lang="en-US" sz="2000" dirty="0" smtClean="0"/>
              <a:t>, </a:t>
            </a:r>
            <a:r>
              <a:rPr lang="en-US" sz="2000" dirty="0"/>
              <a:t>creativity is a </a:t>
            </a:r>
            <a:r>
              <a:rPr lang="en-US" sz="2000" dirty="0" smtClean="0"/>
              <a:t>quality </a:t>
            </a:r>
            <a:r>
              <a:rPr lang="en-US" sz="2000" dirty="0"/>
              <a:t>that must be cultivated and worked on over many years</a:t>
            </a:r>
            <a:r>
              <a:rPr lang="en-US" sz="2000" dirty="0" smtClean="0"/>
              <a:t>.</a:t>
            </a:r>
          </a:p>
          <a:p>
            <a:r>
              <a:rPr lang="en-US" sz="2000" dirty="0"/>
              <a:t>Like </a:t>
            </a:r>
            <a:r>
              <a:rPr lang="en-US" sz="2000" dirty="0" smtClean="0"/>
              <a:t>happiness and meaning</a:t>
            </a:r>
            <a:r>
              <a:rPr lang="en-US" sz="2000" dirty="0"/>
              <a:t>, </a:t>
            </a:r>
            <a:r>
              <a:rPr lang="en-US" sz="2000" dirty="0" smtClean="0"/>
              <a:t>creativity </a:t>
            </a:r>
            <a:r>
              <a:rPr lang="en-US" sz="2000" dirty="0"/>
              <a:t>is a state we consciously make happen in spite of life’s </a:t>
            </a:r>
            <a:r>
              <a:rPr lang="en-US" sz="2000" dirty="0" smtClean="0"/>
              <a:t>adversities.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112" y="3419856"/>
            <a:ext cx="2999740" cy="144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042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 and Creativity</a:t>
            </a:r>
            <a:br>
              <a:rPr lang="en-US" dirty="0"/>
            </a:br>
            <a:r>
              <a:rPr lang="en-US" sz="2400" i="1" dirty="0" smtClean="0"/>
              <a:t>Conclusion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5183188" cy="4194048"/>
          </a:xfrm>
        </p:spPr>
        <p:txBody>
          <a:bodyPr>
            <a:normAutofit/>
          </a:bodyPr>
          <a:lstStyle/>
          <a:p>
            <a:r>
              <a:rPr lang="en-US" sz="2200" dirty="0"/>
              <a:t>We must consciously seek out experiences that lead to greater </a:t>
            </a:r>
            <a:r>
              <a:rPr lang="en-US" sz="2200" dirty="0" smtClean="0"/>
              <a:t>happiness, meaning </a:t>
            </a:r>
            <a:r>
              <a:rPr lang="en-US" sz="2200" dirty="0"/>
              <a:t>and creativity.</a:t>
            </a:r>
          </a:p>
          <a:p>
            <a:r>
              <a:rPr lang="en-US" sz="2200" dirty="0" smtClean="0"/>
              <a:t>Happiness, meaning </a:t>
            </a:r>
            <a:r>
              <a:rPr lang="en-US" sz="2200" dirty="0"/>
              <a:t>and creativity evolve over the course of a lifetime if we are willing to tenaciously pursue it.</a:t>
            </a:r>
          </a:p>
          <a:p>
            <a:r>
              <a:rPr lang="en-US" sz="2200" dirty="0"/>
              <a:t>This is the great challenge of life!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767" y="2926080"/>
            <a:ext cx="3626926" cy="174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939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Creativity</a:t>
            </a:r>
            <a:br>
              <a:rPr lang="en-US" dirty="0" smtClean="0"/>
            </a:br>
            <a:r>
              <a:rPr lang="en-US" sz="2400" dirty="0" smtClean="0"/>
              <a:t>History and Definitions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5073460" cy="4047744"/>
          </a:xfrm>
        </p:spPr>
        <p:txBody>
          <a:bodyPr>
            <a:normAutofit/>
          </a:bodyPr>
          <a:lstStyle/>
          <a:p>
            <a:r>
              <a:rPr lang="en-US" dirty="0" smtClean="0"/>
              <a:t>Brilliant. </a:t>
            </a:r>
            <a:r>
              <a:rPr lang="en-US" dirty="0"/>
              <a:t>Genius. Talented. Creative. Innovative. </a:t>
            </a:r>
            <a:r>
              <a:rPr lang="en-US" dirty="0" smtClean="0"/>
              <a:t>Gifted.</a:t>
            </a:r>
          </a:p>
          <a:p>
            <a:r>
              <a:rPr lang="en-US" dirty="0" smtClean="0"/>
              <a:t>All </a:t>
            </a:r>
            <a:r>
              <a:rPr lang="en-US" dirty="0"/>
              <a:t>words used to describe </a:t>
            </a:r>
            <a:r>
              <a:rPr lang="en-US" dirty="0" smtClean="0"/>
              <a:t>exceptional </a:t>
            </a:r>
            <a:r>
              <a:rPr lang="en-US" dirty="0"/>
              <a:t>types of mental </a:t>
            </a:r>
            <a:r>
              <a:rPr lang="en-US" dirty="0" smtClean="0"/>
              <a:t>performance.</a:t>
            </a:r>
          </a:p>
          <a:p>
            <a:r>
              <a:rPr lang="en-US" dirty="0" smtClean="0"/>
              <a:t>Some believe </a:t>
            </a:r>
            <a:r>
              <a:rPr lang="en-US" dirty="0"/>
              <a:t>that creativity is mainly the province of geniuses and </a:t>
            </a:r>
            <a:r>
              <a:rPr lang="en-US" dirty="0" smtClean="0"/>
              <a:t>artists.</a:t>
            </a:r>
          </a:p>
          <a:p>
            <a:r>
              <a:rPr lang="en-US" dirty="0" smtClean="0"/>
              <a:t>I argue </a:t>
            </a:r>
            <a:r>
              <a:rPr lang="en-US" dirty="0"/>
              <a:t>that creativity </a:t>
            </a:r>
            <a:r>
              <a:rPr lang="en-US" dirty="0" smtClean="0"/>
              <a:t>(creative learning) is the </a:t>
            </a:r>
            <a:r>
              <a:rPr lang="en-US" dirty="0"/>
              <a:t>essence of higher order </a:t>
            </a:r>
            <a:r>
              <a:rPr lang="en-US" dirty="0" smtClean="0"/>
              <a:t>thinking.</a:t>
            </a:r>
          </a:p>
          <a:p>
            <a:r>
              <a:rPr lang="en-US" dirty="0" smtClean="0"/>
              <a:t>I argue that </a:t>
            </a:r>
            <a:r>
              <a:rPr lang="en-US" dirty="0"/>
              <a:t>creativity </a:t>
            </a:r>
            <a:r>
              <a:rPr lang="en-US" dirty="0" smtClean="0"/>
              <a:t>is a </a:t>
            </a:r>
            <a:r>
              <a:rPr lang="en-US" dirty="0"/>
              <a:t>practical life skill </a:t>
            </a:r>
            <a:r>
              <a:rPr lang="en-US" dirty="0" smtClean="0"/>
              <a:t>that should be nurtured </a:t>
            </a:r>
            <a:r>
              <a:rPr lang="en-US" dirty="0"/>
              <a:t>in </a:t>
            </a:r>
            <a:r>
              <a:rPr lang="en-US" dirty="0" smtClean="0"/>
              <a:t>everyone from an early age through formal education.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784" y="2240280"/>
            <a:ext cx="3796558" cy="378561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89212" y="6391656"/>
            <a:ext cx="90602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See Sawyer, R.K., (2012) </a:t>
            </a:r>
            <a:r>
              <a:rPr lang="en-US" sz="1400" i="1" dirty="0"/>
              <a:t>Explaining Creativity</a:t>
            </a:r>
            <a:r>
              <a:rPr lang="en-US" sz="1400" dirty="0"/>
              <a:t>; </a:t>
            </a:r>
            <a:r>
              <a:rPr lang="en-US" sz="1400" dirty="0" err="1"/>
              <a:t>Csikszentmihalyi</a:t>
            </a:r>
            <a:r>
              <a:rPr lang="en-US" sz="1400" dirty="0"/>
              <a:t>, M., (1996) </a:t>
            </a:r>
            <a:r>
              <a:rPr lang="en-US" sz="1400" i="1" dirty="0"/>
              <a:t>Creativity.</a:t>
            </a:r>
          </a:p>
        </p:txBody>
      </p:sp>
    </p:spTree>
    <p:extLst>
      <p:ext uri="{BB962C8B-B14F-4D97-AF65-F5344CB8AC3E}">
        <p14:creationId xmlns:p14="http://schemas.microsoft.com/office/powerpoint/2010/main" val="1659037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Creativity</a:t>
            </a:r>
            <a:br>
              <a:rPr lang="en-US" dirty="0"/>
            </a:br>
            <a:r>
              <a:rPr lang="en-US" sz="2400" dirty="0"/>
              <a:t>History and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4543108" cy="4294632"/>
          </a:xfrm>
        </p:spPr>
        <p:txBody>
          <a:bodyPr>
            <a:normAutofit/>
          </a:bodyPr>
          <a:lstStyle/>
          <a:p>
            <a:r>
              <a:rPr lang="en-US" dirty="0"/>
              <a:t>Creativity can be defined as a new combination of mental activities expressed in the world (</a:t>
            </a:r>
            <a:r>
              <a:rPr lang="en-US" b="1" dirty="0"/>
              <a:t>individual level</a:t>
            </a:r>
            <a:r>
              <a:rPr lang="en-US" dirty="0"/>
              <a:t>; bottom-up approach; reductionism) </a:t>
            </a:r>
            <a:r>
              <a:rPr lang="en-US" dirty="0" smtClean="0"/>
              <a:t> </a:t>
            </a:r>
          </a:p>
          <a:p>
            <a:r>
              <a:rPr lang="en-US" dirty="0"/>
              <a:t>Creativity can </a:t>
            </a:r>
            <a:r>
              <a:rPr lang="en-US" dirty="0" smtClean="0"/>
              <a:t>be as the </a:t>
            </a:r>
            <a:r>
              <a:rPr lang="en-US" dirty="0"/>
              <a:t>creation of a novel </a:t>
            </a:r>
            <a:r>
              <a:rPr lang="en-US" dirty="0" smtClean="0"/>
              <a:t>idea </a:t>
            </a:r>
            <a:r>
              <a:rPr lang="en-US" dirty="0"/>
              <a:t>that is valuable to society (</a:t>
            </a:r>
            <a:r>
              <a:rPr lang="en-US" b="1" dirty="0"/>
              <a:t>social level</a:t>
            </a:r>
            <a:r>
              <a:rPr lang="en-US" dirty="0"/>
              <a:t>; top-down approach; holism).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social view contends that creativity </a:t>
            </a:r>
            <a:r>
              <a:rPr lang="en-US" dirty="0" smtClean="0"/>
              <a:t>not </a:t>
            </a:r>
            <a:r>
              <a:rPr lang="en-US" dirty="0"/>
              <a:t>only </a:t>
            </a:r>
            <a:r>
              <a:rPr lang="en-US" dirty="0" smtClean="0"/>
              <a:t>emerges </a:t>
            </a:r>
            <a:r>
              <a:rPr lang="en-US" dirty="0"/>
              <a:t>from individual </a:t>
            </a:r>
            <a:r>
              <a:rPr lang="en-US" dirty="0" smtClean="0"/>
              <a:t>human minds but </a:t>
            </a:r>
            <a:r>
              <a:rPr lang="en-US" dirty="0"/>
              <a:t>also emerges from </a:t>
            </a:r>
            <a:r>
              <a:rPr lang="en-US" dirty="0" smtClean="0"/>
              <a:t>social processes.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376" y="2434766"/>
            <a:ext cx="4609832" cy="30424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89212" y="6428232"/>
            <a:ext cx="74326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See Sawyer, R.K., (2012) </a:t>
            </a:r>
            <a:r>
              <a:rPr lang="en-US" sz="1400" i="1" dirty="0"/>
              <a:t>Explaining Creativity</a:t>
            </a:r>
            <a:r>
              <a:rPr lang="en-US" sz="1400" dirty="0"/>
              <a:t>; </a:t>
            </a:r>
            <a:r>
              <a:rPr lang="en-US" sz="1400" dirty="0" err="1"/>
              <a:t>Csikszentmihalyi</a:t>
            </a:r>
            <a:r>
              <a:rPr lang="en-US" sz="1400" dirty="0"/>
              <a:t>, M., (1996) </a:t>
            </a:r>
            <a:r>
              <a:rPr lang="en-US" sz="1400" i="1" dirty="0"/>
              <a:t>Creativity.</a:t>
            </a:r>
          </a:p>
        </p:txBody>
      </p:sp>
    </p:spTree>
    <p:extLst>
      <p:ext uri="{BB962C8B-B14F-4D97-AF65-F5344CB8AC3E}">
        <p14:creationId xmlns:p14="http://schemas.microsoft.com/office/powerpoint/2010/main" val="3092757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Creativity</a:t>
            </a:r>
            <a:br>
              <a:rPr lang="en-US" dirty="0"/>
            </a:br>
            <a:r>
              <a:rPr lang="en-US" sz="2400" dirty="0"/>
              <a:t>History and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6106732" cy="459638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</a:t>
            </a:r>
            <a:r>
              <a:rPr lang="en-US" dirty="0" err="1" smtClean="0"/>
              <a:t>Csikszenthmihali’s</a:t>
            </a:r>
            <a:r>
              <a:rPr lang="en-US" dirty="0" smtClean="0"/>
              <a:t> system view, there are three components </a:t>
            </a:r>
            <a:r>
              <a:rPr lang="en-US" dirty="0"/>
              <a:t>to the creative </a:t>
            </a:r>
            <a:r>
              <a:rPr lang="en-US" dirty="0" smtClean="0"/>
              <a:t>process: 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b="1" dirty="0" smtClean="0"/>
              <a:t>Domain</a:t>
            </a:r>
            <a:r>
              <a:rPr lang="en-US" dirty="0"/>
              <a:t>: </a:t>
            </a:r>
            <a:r>
              <a:rPr lang="en-US" b="1" dirty="0" smtClean="0"/>
              <a:t>set </a:t>
            </a:r>
            <a:r>
              <a:rPr lang="en-US" b="1" dirty="0"/>
              <a:t>of knowledge </a:t>
            </a:r>
            <a:r>
              <a:rPr lang="en-US" dirty="0" smtClean="0"/>
              <a:t>- rules, methods, assumptions (.e.g., math, history, engineering, economics, education, medicine, or sub-domains. </a:t>
            </a:r>
            <a:r>
              <a:rPr lang="en-US" dirty="0"/>
              <a:t>The domain is where the acceptance of the creative idea </a:t>
            </a:r>
            <a:r>
              <a:rPr lang="en-US" dirty="0" smtClean="0"/>
              <a:t>leads </a:t>
            </a:r>
            <a:r>
              <a:rPr lang="en-US" dirty="0"/>
              <a:t>to </a:t>
            </a:r>
            <a:r>
              <a:rPr lang="en-US" dirty="0" smtClean="0"/>
              <a:t>change</a:t>
            </a:r>
            <a:r>
              <a:rPr lang="en-US" dirty="0"/>
              <a:t>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b="1" dirty="0" smtClean="0"/>
              <a:t>Field</a:t>
            </a:r>
            <a:r>
              <a:rPr lang="en-US" dirty="0"/>
              <a:t>: </a:t>
            </a:r>
            <a:r>
              <a:rPr lang="en-US" b="1" dirty="0" smtClean="0"/>
              <a:t>group of experts </a:t>
            </a:r>
            <a:r>
              <a:rPr lang="en-US" dirty="0"/>
              <a:t>who determine if a new idea should </a:t>
            </a:r>
            <a:r>
              <a:rPr lang="en-US" dirty="0" smtClean="0"/>
              <a:t>accepted as part of the domain (e.g., physicians or chemists or historians – usually the experts in the field like researchers.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b="1" dirty="0" smtClean="0"/>
              <a:t>Individual:</a:t>
            </a:r>
            <a:r>
              <a:rPr lang="en-US" dirty="0" smtClean="0"/>
              <a:t> the one who generates </a:t>
            </a:r>
            <a:r>
              <a:rPr lang="en-US" dirty="0"/>
              <a:t>the </a:t>
            </a:r>
            <a:r>
              <a:rPr lang="en-US" dirty="0" smtClean="0"/>
              <a:t>idea(s).</a:t>
            </a:r>
          </a:p>
          <a:p>
            <a:pPr marL="400050"/>
            <a:r>
              <a:rPr lang="en-US" b="1" dirty="0"/>
              <a:t>T</a:t>
            </a:r>
            <a:r>
              <a:rPr lang="en-US" b="1" dirty="0" smtClean="0"/>
              <a:t>he individual who comes up with a great transformative idea has </a:t>
            </a:r>
            <a:r>
              <a:rPr lang="en-US" b="1" dirty="0"/>
              <a:t>first </a:t>
            </a:r>
            <a:r>
              <a:rPr lang="en-US" b="1" dirty="0" smtClean="0"/>
              <a:t>mastered </a:t>
            </a:r>
            <a:r>
              <a:rPr lang="en-US" b="1" dirty="0"/>
              <a:t>the domain </a:t>
            </a:r>
            <a:r>
              <a:rPr lang="en-US" dirty="0" smtClean="0"/>
              <a:t>– she/he understands the domain deeply </a:t>
            </a:r>
            <a:r>
              <a:rPr lang="en-US" dirty="0"/>
              <a:t>and the rules by which it is organized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679" y="2426208"/>
            <a:ext cx="3087243" cy="308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218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Creativity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400" dirty="0"/>
              <a:t>History and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599"/>
            <a:ext cx="5686108" cy="4605529"/>
          </a:xfrm>
        </p:spPr>
        <p:txBody>
          <a:bodyPr>
            <a:normAutofit/>
          </a:bodyPr>
          <a:lstStyle/>
          <a:p>
            <a:r>
              <a:rPr lang="en-US" dirty="0"/>
              <a:t>The word </a:t>
            </a:r>
            <a:r>
              <a:rPr lang="en-US" b="1" dirty="0"/>
              <a:t>creativity </a:t>
            </a:r>
            <a:r>
              <a:rPr lang="en-US" dirty="0"/>
              <a:t>first appeared in English in the 1875 text History of Dramatic English Literature, by Adolphus William Ward (Weiner, 2000, p. 89</a:t>
            </a:r>
            <a:r>
              <a:rPr lang="en-US" dirty="0" smtClean="0"/>
              <a:t>).</a:t>
            </a:r>
          </a:p>
          <a:p>
            <a:r>
              <a:rPr lang="en-US" dirty="0" smtClean="0"/>
              <a:t>Engel </a:t>
            </a:r>
            <a:r>
              <a:rPr lang="en-US" dirty="0"/>
              <a:t>(1981)and Taylor (1989) state that the concept of </a:t>
            </a:r>
            <a:r>
              <a:rPr lang="en-US" b="1" dirty="0"/>
              <a:t>imagination </a:t>
            </a:r>
            <a:r>
              <a:rPr lang="en-US" dirty="0"/>
              <a:t>emerged from England and Germany during the late 18</a:t>
            </a:r>
            <a:r>
              <a:rPr lang="en-US" baseline="30000" dirty="0"/>
              <a:t>th</a:t>
            </a:r>
            <a:r>
              <a:rPr lang="en-US" dirty="0"/>
              <a:t> Century and it was viewed as a </a:t>
            </a:r>
            <a:r>
              <a:rPr lang="en-US" b="1" dirty="0"/>
              <a:t>quality of the mind </a:t>
            </a:r>
            <a:r>
              <a:rPr lang="en-US" dirty="0"/>
              <a:t>responsible for originality and is central to the modern Western concept of creativity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Given </a:t>
            </a:r>
            <a:r>
              <a:rPr lang="en-US" dirty="0"/>
              <a:t>all this, </a:t>
            </a:r>
            <a:r>
              <a:rPr lang="en-US" dirty="0" smtClean="0"/>
              <a:t>other definitions </a:t>
            </a:r>
            <a:r>
              <a:rPr lang="en-US" dirty="0"/>
              <a:t>of creativity could be: </a:t>
            </a:r>
            <a:r>
              <a:rPr lang="en-US" b="1" dirty="0"/>
              <a:t>the meaningful application of </a:t>
            </a:r>
            <a:r>
              <a:rPr lang="en-US" b="1" dirty="0" smtClean="0"/>
              <a:t>imagination</a:t>
            </a:r>
            <a:r>
              <a:rPr lang="en-US" dirty="0"/>
              <a:t> </a:t>
            </a:r>
            <a:r>
              <a:rPr lang="en-US" dirty="0" smtClean="0"/>
              <a:t>or </a:t>
            </a:r>
            <a:r>
              <a:rPr lang="en-US" b="1" dirty="0" smtClean="0"/>
              <a:t>the process of generating original ideas that have value to society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122" y="3121518"/>
            <a:ext cx="3513549" cy="209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247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Creativity</a:t>
            </a:r>
            <a:br>
              <a:rPr lang="en-US" dirty="0"/>
            </a:br>
            <a:r>
              <a:rPr lang="en-US" sz="2400" dirty="0"/>
              <a:t>Waves </a:t>
            </a:r>
            <a:r>
              <a:rPr lang="en-US" sz="2400" dirty="0" smtClean="0"/>
              <a:t>of Creativity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5521516" cy="4367784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formal study of creativity is new and has occurred in four major phases, according to Sawyer (2012):</a:t>
            </a:r>
          </a:p>
          <a:p>
            <a:pPr lvl="1"/>
            <a:r>
              <a:rPr lang="en-US" dirty="0"/>
              <a:t>First wave (1950s and 1960s): focus on studying </a:t>
            </a:r>
            <a:r>
              <a:rPr lang="en-US" b="1" dirty="0"/>
              <a:t>personality traits </a:t>
            </a:r>
            <a:r>
              <a:rPr lang="en-US" dirty="0"/>
              <a:t>(personality approach)</a:t>
            </a:r>
          </a:p>
          <a:p>
            <a:pPr lvl="1"/>
            <a:r>
              <a:rPr lang="en-US" dirty="0"/>
              <a:t>Second wave (1970s and 1980s): focus on studying </a:t>
            </a:r>
            <a:r>
              <a:rPr lang="en-US" b="1" dirty="0"/>
              <a:t>mental processes </a:t>
            </a:r>
            <a:r>
              <a:rPr lang="en-US" dirty="0"/>
              <a:t>(cognitive approach)</a:t>
            </a:r>
          </a:p>
          <a:p>
            <a:pPr lvl="1"/>
            <a:r>
              <a:rPr lang="en-US" dirty="0"/>
              <a:t>Third was (1980s and 1990s): focus on studying creative </a:t>
            </a:r>
            <a:r>
              <a:rPr lang="en-US" b="1" dirty="0"/>
              <a:t>social systems </a:t>
            </a:r>
            <a:r>
              <a:rPr lang="en-US" dirty="0"/>
              <a:t>(sociocultural approach)</a:t>
            </a:r>
          </a:p>
          <a:p>
            <a:pPr lvl="1"/>
            <a:r>
              <a:rPr lang="en-US" dirty="0"/>
              <a:t>Fourth wave (</a:t>
            </a:r>
            <a:r>
              <a:rPr lang="en-US" dirty="0" smtClean="0"/>
              <a:t>1990s </a:t>
            </a:r>
            <a:r>
              <a:rPr lang="en-US" dirty="0"/>
              <a:t>to present): </a:t>
            </a:r>
            <a:r>
              <a:rPr lang="en-US" b="1" dirty="0"/>
              <a:t>integrative</a:t>
            </a:r>
            <a:r>
              <a:rPr lang="en-US" dirty="0"/>
              <a:t> study of creativity (interdisciplinary approach</a:t>
            </a:r>
            <a:r>
              <a:rPr lang="en-US" dirty="0" smtClean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176" y="3320796"/>
            <a:ext cx="3770376" cy="188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445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Creativity and Imagination</a:t>
            </a:r>
            <a:r>
              <a:rPr lang="en-US" dirty="0"/>
              <a:t/>
            </a:r>
            <a:br>
              <a:rPr lang="en-US" dirty="0"/>
            </a:br>
            <a:r>
              <a:rPr lang="en-US" sz="2700" dirty="0"/>
              <a:t>C</a:t>
            </a:r>
            <a:r>
              <a:rPr lang="en-US" sz="2700" dirty="0" smtClean="0"/>
              <a:t>reativity: </a:t>
            </a:r>
            <a:r>
              <a:rPr lang="en-US" sz="2700" dirty="0"/>
              <a:t>the meaningful application of imagination</a:t>
            </a:r>
          </a:p>
        </p:txBody>
      </p:sp>
      <p:pic>
        <p:nvPicPr>
          <p:cNvPr id="1026" name="Picture 2" descr="https://encrypted-tbn3.gstatic.com/images?q=tbn:ANd9GcRw1EAwkxL8EATO9WK0EHGN-rn9HXtfZ7gVmpBD7938SFaqqS1hZ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930" y="2190887"/>
            <a:ext cx="5740990" cy="364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351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Creativity and Imagination</a:t>
            </a:r>
            <a:br>
              <a:rPr lang="en-US" dirty="0"/>
            </a:br>
            <a:r>
              <a:rPr lang="en-US" sz="2700" dirty="0"/>
              <a:t>Creativity: the meaningful application of imagination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5777548" cy="4139184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 smtClean="0"/>
              <a:t>Imagination </a:t>
            </a:r>
            <a:r>
              <a:rPr lang="en-US" i="1" dirty="0"/>
              <a:t>is the primary gift of human consciousness</a:t>
            </a:r>
            <a:r>
              <a:rPr lang="en-US" i="1" dirty="0" smtClean="0"/>
              <a:t>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Sir Ken Robinson, </a:t>
            </a:r>
            <a:r>
              <a:rPr lang="en-US" i="1" dirty="0"/>
              <a:t>Out of Our Minds: Learning to be Creative</a:t>
            </a:r>
            <a:endParaRPr lang="en-US" dirty="0" smtClean="0"/>
          </a:p>
          <a:p>
            <a:r>
              <a:rPr lang="en-US" dirty="0"/>
              <a:t>Creativity is a unique human quality and the essence of higher order thinking</a:t>
            </a:r>
            <a:r>
              <a:rPr lang="en-US" dirty="0" smtClean="0"/>
              <a:t>.</a:t>
            </a:r>
          </a:p>
          <a:p>
            <a:r>
              <a:rPr lang="en-US" dirty="0"/>
              <a:t>C</a:t>
            </a:r>
            <a:r>
              <a:rPr lang="en-US" dirty="0" smtClean="0"/>
              <a:t>reativity </a:t>
            </a:r>
            <a:r>
              <a:rPr lang="en-US" dirty="0"/>
              <a:t>is the result of a highly developed nervous system and </a:t>
            </a:r>
            <a:r>
              <a:rPr lang="en-US" dirty="0" smtClean="0"/>
              <a:t>cerebral cortex </a:t>
            </a:r>
          </a:p>
          <a:p>
            <a:r>
              <a:rPr lang="en-US" dirty="0" smtClean="0"/>
              <a:t>How </a:t>
            </a:r>
            <a:r>
              <a:rPr lang="en-US" dirty="0"/>
              <a:t>do we use creativity in novel and meaningful ways to explore new possibilities for ourselves and for society</a:t>
            </a:r>
            <a:r>
              <a:rPr lang="en-US" dirty="0" smtClean="0"/>
              <a:t>?</a:t>
            </a:r>
          </a:p>
          <a:p>
            <a:r>
              <a:rPr lang="en-US" dirty="0" smtClean="0"/>
              <a:t>How </a:t>
            </a:r>
            <a:r>
              <a:rPr lang="en-US" dirty="0"/>
              <a:t>do we foster creativity in an educational system defined </a:t>
            </a:r>
            <a:r>
              <a:rPr lang="en-US" dirty="0" smtClean="0"/>
              <a:t>largely by </a:t>
            </a:r>
            <a:r>
              <a:rPr lang="en-US" dirty="0"/>
              <a:t>conformity, standardization, and </a:t>
            </a:r>
            <a:r>
              <a:rPr lang="en-US" dirty="0" smtClean="0"/>
              <a:t>hyper-specialization</a:t>
            </a:r>
            <a:r>
              <a:rPr lang="en-US" dirty="0"/>
              <a:t>.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028" y="3262884"/>
            <a:ext cx="3300984" cy="22006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89212" y="6428232"/>
            <a:ext cx="74326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See Sawyer, R.K., (2012) </a:t>
            </a:r>
            <a:r>
              <a:rPr lang="en-US" sz="1400" i="1" dirty="0"/>
              <a:t>Explaining Creativity</a:t>
            </a:r>
            <a:r>
              <a:rPr lang="en-US" sz="1400" dirty="0"/>
              <a:t>; </a:t>
            </a:r>
            <a:r>
              <a:rPr lang="en-US" sz="1400" dirty="0" err="1"/>
              <a:t>Csikszentmihalyi</a:t>
            </a:r>
            <a:r>
              <a:rPr lang="en-US" sz="1400" dirty="0"/>
              <a:t>, M., (1996) </a:t>
            </a:r>
            <a:r>
              <a:rPr lang="en-US" sz="1400" i="1" dirty="0"/>
              <a:t>Creativity.</a:t>
            </a:r>
          </a:p>
        </p:txBody>
      </p:sp>
    </p:spTree>
    <p:extLst>
      <p:ext uri="{BB962C8B-B14F-4D97-AF65-F5344CB8AC3E}">
        <p14:creationId xmlns:p14="http://schemas.microsoft.com/office/powerpoint/2010/main" val="3369370183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4184</TotalTime>
  <Words>1654</Words>
  <Application>Microsoft Office PowerPoint</Application>
  <PresentationFormat>Widescreen</PresentationFormat>
  <Paragraphs>144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Century Gothic</vt:lpstr>
      <vt:lpstr>Verdana</vt:lpstr>
      <vt:lpstr>Wingdings 3</vt:lpstr>
      <vt:lpstr>Wisp</vt:lpstr>
      <vt:lpstr>Meaningful Learning through Creative Education Keynote Address ICIE 2014 Conference, Paris, France. July 7-10 http://www.paris.icieconference.net/</vt:lpstr>
      <vt:lpstr>The Purpose of Education</vt:lpstr>
      <vt:lpstr>Overview of Creativity History and Definitions</vt:lpstr>
      <vt:lpstr>Overview of Creativity History and Definitions</vt:lpstr>
      <vt:lpstr>Overview of Creativity History and Definitions</vt:lpstr>
      <vt:lpstr>Overview of Creativity History and Definitions</vt:lpstr>
      <vt:lpstr>Overview of Creativity Waves of Creativity</vt:lpstr>
      <vt:lpstr>Creativity and Imagination Creativity: the meaningful application of imagination</vt:lpstr>
      <vt:lpstr>Creativity and Imagination Creativity: the meaningful application of imagination</vt:lpstr>
      <vt:lpstr>Creativity is Important to Humanity Creativity: the meaningful application of imagination</vt:lpstr>
      <vt:lpstr>Creative Learning Bloom’s Taxonomy of Learning Objectives</vt:lpstr>
      <vt:lpstr>Meaningful Learning Creativity from a Meaning-making Perspective</vt:lpstr>
      <vt:lpstr>Creative Learning Creativity Research</vt:lpstr>
      <vt:lpstr>Creative Learning Creativity Research</vt:lpstr>
      <vt:lpstr>Creativity Learning Stages of the Creative Process</vt:lpstr>
      <vt:lpstr>Creativity Learning Stages of the Creative Process</vt:lpstr>
      <vt:lpstr>Creativity Learning Example - HETL</vt:lpstr>
      <vt:lpstr>Creative Learning Implications for Education</vt:lpstr>
      <vt:lpstr>Education and Creativity Implications for Education</vt:lpstr>
      <vt:lpstr>Education and Creativity Creative Teaching</vt:lpstr>
      <vt:lpstr>Education and Creativity Creative Teaching</vt:lpstr>
      <vt:lpstr>Education and Creativity Creative Learning</vt:lpstr>
      <vt:lpstr>Education and Creativity Conclusion</vt:lpstr>
      <vt:lpstr>Education and Creativity 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Blessinger</dc:creator>
  <cp:lastModifiedBy>Patrick Blessinger</cp:lastModifiedBy>
  <cp:revision>57</cp:revision>
  <dcterms:created xsi:type="dcterms:W3CDTF">2014-06-20T00:05:05Z</dcterms:created>
  <dcterms:modified xsi:type="dcterms:W3CDTF">2014-07-07T21:00:18Z</dcterms:modified>
</cp:coreProperties>
</file>