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56" r:id="rId2"/>
    <p:sldId id="257" r:id="rId3"/>
    <p:sldId id="258" r:id="rId4"/>
    <p:sldId id="259" r:id="rId5"/>
    <p:sldId id="260" r:id="rId6"/>
    <p:sldId id="275" r:id="rId7"/>
    <p:sldId id="261" r:id="rId8"/>
    <p:sldId id="262" r:id="rId9"/>
    <p:sldId id="263" r:id="rId10"/>
    <p:sldId id="277" r:id="rId11"/>
    <p:sldId id="274" r:id="rId12"/>
    <p:sldId id="264" r:id="rId13"/>
    <p:sldId id="276" r:id="rId14"/>
    <p:sldId id="265" r:id="rId15"/>
    <p:sldId id="266" r:id="rId16"/>
    <p:sldId id="267" r:id="rId17"/>
    <p:sldId id="268" r:id="rId18"/>
    <p:sldId id="269" r:id="rId19"/>
    <p:sldId id="272" r:id="rId20"/>
    <p:sldId id="270" r:id="rId21"/>
    <p:sldId id="271"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p:restoredTop sz="94643"/>
  </p:normalViewPr>
  <p:slideViewPr>
    <p:cSldViewPr snapToGrid="0">
      <p:cViewPr varScale="1">
        <p:scale>
          <a:sx n="95" d="100"/>
          <a:sy n="95"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356668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7092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122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10113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425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237107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723017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71501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290659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45911-C995-1249-B948-5501005EFB74}"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289744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345911-C995-1249-B948-5501005EFB74}" type="datetimeFigureOut">
              <a:rPr lang="en-US" smtClean="0"/>
              <a:t>9/5/22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1882469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345911-C995-1249-B948-5501005EFB74}" type="datetimeFigureOut">
              <a:rPr lang="en-US" smtClean="0"/>
              <a:t>9/5/22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8796294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345911-C995-1249-B948-5501005EFB74}" type="datetimeFigureOut">
              <a:rPr lang="en-US" smtClean="0"/>
              <a:t>9/5/22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72615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45911-C995-1249-B948-5501005EFB74}" type="datetimeFigureOut">
              <a:rPr lang="en-US" smtClean="0"/>
              <a:t>9/5/22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77284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345911-C995-1249-B948-5501005EFB74}" type="datetimeFigureOut">
              <a:rPr lang="en-US" smtClean="0"/>
              <a:t>9/5/22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19752839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345911-C995-1249-B948-5501005EFB74}" type="datetimeFigureOut">
              <a:rPr lang="en-US" smtClean="0"/>
              <a:t>9/5/22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2D689-246A-9B4D-99FF-7E31D8EA16E6}" type="slidenum">
              <a:rPr lang="en-US" smtClean="0"/>
              <a:t>‹#›</a:t>
            </a:fld>
            <a:endParaRPr lang="en-US"/>
          </a:p>
        </p:txBody>
      </p:sp>
    </p:spTree>
    <p:extLst>
      <p:ext uri="{BB962C8B-B14F-4D97-AF65-F5344CB8AC3E}">
        <p14:creationId xmlns:p14="http://schemas.microsoft.com/office/powerpoint/2010/main" val="407084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345911-C995-1249-B948-5501005EFB74}" type="datetimeFigureOut">
              <a:rPr lang="en-US" smtClean="0"/>
              <a:t>9/5/22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B2D689-246A-9B4D-99FF-7E31D8EA16E6}" type="slidenum">
              <a:rPr lang="en-US" smtClean="0"/>
              <a:t>‹#›</a:t>
            </a:fld>
            <a:endParaRPr lang="en-US"/>
          </a:p>
        </p:txBody>
      </p:sp>
    </p:spTree>
    <p:extLst>
      <p:ext uri="{BB962C8B-B14F-4D97-AF65-F5344CB8AC3E}">
        <p14:creationId xmlns:p14="http://schemas.microsoft.com/office/powerpoint/2010/main" val="247001577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hyperlink" Target="https://www.sciendo.com/pdf/10.2478/orga-2021-0020" TargetMode="External"/><Relationship Id="rId1" Type="http://schemas.openxmlformats.org/officeDocument/2006/relationships/slideLayout" Target="../slideLayouts/slideLayout2.xml"/><Relationship Id="rId5" Type="http://schemas.openxmlformats.org/officeDocument/2006/relationships/hyperlink" Target="https://www.universityworldnews.com/post.php?story=20150303150758108" TargetMode="External"/><Relationship Id="rId4" Type="http://schemas.openxmlformats.org/officeDocument/2006/relationships/hyperlink" Target="https://www.universityworldnews.com/post.php?story=2018090508283498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niversityworldnews.com/post.php?story=20160209144724889" TargetMode="External"/><Relationship Id="rId2" Type="http://schemas.openxmlformats.org/officeDocument/2006/relationships/hyperlink" Target="https://www.universityworldnews.com/post.php?story=2017041023321781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ate.net/publication/304352735_Society_40_Upgrading_society_but_how" TargetMode="External"/><Relationship Id="rId2" Type="http://schemas.openxmlformats.org/officeDocument/2006/relationships/hyperlink" Target="https://www.weforum.org/agenda/2018/11/globalization-4-what-does-it-mean-how-it-will-benefit-everyone/" TargetMode="External"/><Relationship Id="rId1" Type="http://schemas.openxmlformats.org/officeDocument/2006/relationships/slideLayout" Target="../slideLayouts/slideLayout2.xml"/><Relationship Id="rId4" Type="http://schemas.openxmlformats.org/officeDocument/2006/relationships/hyperlink" Target="https://www.rsisinternational.org/IJRSI/Issue31/75-78.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sciencedirect.com/science/article/pii/S0045790621002603" TargetMode="External"/><Relationship Id="rId3" Type="http://schemas.openxmlformats.org/officeDocument/2006/relationships/hyperlink" Target="https://ellenmacarthurfoundation.org/topics/circular-economy-introduction/overview" TargetMode="External"/><Relationship Id="rId7" Type="http://schemas.openxmlformats.org/officeDocument/2006/relationships/hyperlink" Target="https://www.linkedin.com/pulse/unlocking-potential-higher-education-serving-common-good-blessinger/" TargetMode="External"/><Relationship Id="rId2" Type="http://schemas.openxmlformats.org/officeDocument/2006/relationships/hyperlink" Target="https://www.edf.org/sites/default/files/documents/business_and_the_fourth_wave.pdf" TargetMode="External"/><Relationship Id="rId1" Type="http://schemas.openxmlformats.org/officeDocument/2006/relationships/slideLayout" Target="../slideLayouts/slideLayout2.xml"/><Relationship Id="rId6" Type="http://schemas.openxmlformats.org/officeDocument/2006/relationships/hyperlink" Target="https://www.tandfonline.com/doi/full/10.1080/23299460.2019.1591145" TargetMode="External"/><Relationship Id="rId5" Type="http://schemas.openxmlformats.org/officeDocument/2006/relationships/hyperlink" Target="https://www.britannica.com/science/ecological-restoration" TargetMode="External"/><Relationship Id="rId4" Type="http://schemas.openxmlformats.org/officeDocument/2006/relationships/hyperlink" Target="https://www.frontiersin.org/articles/10.3389/fmars.2019.00020/ful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inkedin.com/pulse/unlocking-potential-higher-education-serving-common-good-blessing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pb-us-e1.wpmucdn.com/sites.northwestern.edu/dist/3/1222/files/2016/06/The-Second-Industrial-Revolution-1870-1914-Aug-1998-1ubah7s.pdf" TargetMode="External"/><Relationship Id="rId2" Type="http://schemas.openxmlformats.org/officeDocument/2006/relationships/hyperlink" Target="https://mpra.ub.uni-muenchen.de/96644/1/MPRA_paper_96644.pdf" TargetMode="External"/><Relationship Id="rId1" Type="http://schemas.openxmlformats.org/officeDocument/2006/relationships/slideLayout" Target="../slideLayouts/slideLayout2.xml"/><Relationship Id="rId4" Type="http://schemas.openxmlformats.org/officeDocument/2006/relationships/hyperlink" Target="http://www.jeremygreenwood.net/papers/3rdIR.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7931290/" TargetMode="External"/><Relationship Id="rId2" Type="http://schemas.openxmlformats.org/officeDocument/2006/relationships/hyperlink" Target="https://www.besthrcertification.org/docs/the-4th-industrial-revolution-the-future-of-Jobs.pdf" TargetMode="External"/><Relationship Id="rId1" Type="http://schemas.openxmlformats.org/officeDocument/2006/relationships/slideLayout" Target="../slideLayouts/slideLayout2.xml"/><Relationship Id="rId4" Type="http://schemas.openxmlformats.org/officeDocument/2006/relationships/hyperlink" Target="https://www.universityworldnews.com/post.php?story=2015092919352968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iversityworldnews.com/post.php?story=20170227232904707" TargetMode="External"/><Relationship Id="rId2" Type="http://schemas.openxmlformats.org/officeDocument/2006/relationships/hyperlink" Target="https://ourworldindata.org/technology-adop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niversityworldnews.com/post.php?story=20170530085248669" TargetMode="External"/><Relationship Id="rId2" Type="http://schemas.openxmlformats.org/officeDocument/2006/relationships/hyperlink" Target="https://cft.vanderbilt.edu/guides-sub-pages/blooms-taxonomy/" TargetMode="External"/><Relationship Id="rId1" Type="http://schemas.openxmlformats.org/officeDocument/2006/relationships/slideLayout" Target="../slideLayouts/slideLayout2.xml"/><Relationship Id="rId5" Type="http://schemas.openxmlformats.org/officeDocument/2006/relationships/hyperlink" Target="https://www.universityworldnews.com/post.php?story=20180130100345559" TargetMode="External"/><Relationship Id="rId4" Type="http://schemas.openxmlformats.org/officeDocument/2006/relationships/hyperlink" Target="https://ourworldindata.org/intellige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urworldindata.org/biodiversity" TargetMode="External"/><Relationship Id="rId2" Type="http://schemas.openxmlformats.org/officeDocument/2006/relationships/hyperlink" Target="https://ourworldindata.org/co2-emissions" TargetMode="External"/><Relationship Id="rId1" Type="http://schemas.openxmlformats.org/officeDocument/2006/relationships/slideLayout" Target="../slideLayouts/slideLayout2.xml"/><Relationship Id="rId5" Type="http://schemas.openxmlformats.org/officeDocument/2006/relationships/hyperlink" Target="https://www.linkedin.com/pulse/what-universities-can-do-mainstream-sustainable-patrick-blessinger/" TargetMode="External"/><Relationship Id="rId4" Type="http://schemas.openxmlformats.org/officeDocument/2006/relationships/hyperlink" Target="https://ourworldindata.org/co2-and-other-greenhouse-gas-emis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D183-5645-EF6E-0C8C-4D0BE69B92D8}"/>
              </a:ext>
            </a:extLst>
          </p:cNvPr>
          <p:cNvSpPr>
            <a:spLocks noGrp="1"/>
          </p:cNvSpPr>
          <p:nvPr>
            <p:ph type="ctrTitle"/>
          </p:nvPr>
        </p:nvSpPr>
        <p:spPr/>
        <p:txBody>
          <a:bodyPr>
            <a:normAutofit fontScale="90000"/>
          </a:bodyPr>
          <a:lstStyle/>
          <a:p>
            <a:r>
              <a:rPr lang="en-US" dirty="0"/>
              <a:t>Higher Education’s </a:t>
            </a:r>
            <a:br>
              <a:rPr lang="en-US" dirty="0"/>
            </a:br>
            <a:r>
              <a:rPr lang="en-US" dirty="0"/>
              <a:t>Role in the Emerging Environmental Revolution</a:t>
            </a:r>
          </a:p>
        </p:txBody>
      </p:sp>
      <p:sp>
        <p:nvSpPr>
          <p:cNvPr id="3" name="Subtitle 2">
            <a:extLst>
              <a:ext uri="{FF2B5EF4-FFF2-40B4-BE49-F238E27FC236}">
                <a16:creationId xmlns:a16="http://schemas.microsoft.com/office/drawing/2014/main" id="{515AF5CB-6931-FD02-7D7F-D88E1EDE4582}"/>
              </a:ext>
            </a:extLst>
          </p:cNvPr>
          <p:cNvSpPr>
            <a:spLocks noGrp="1"/>
          </p:cNvSpPr>
          <p:nvPr>
            <p:ph type="subTitle" idx="1"/>
          </p:nvPr>
        </p:nvSpPr>
        <p:spPr/>
        <p:txBody>
          <a:bodyPr>
            <a:normAutofit lnSpcReduction="10000"/>
          </a:bodyPr>
          <a:lstStyle/>
          <a:p>
            <a:r>
              <a:rPr lang="en-US" dirty="0"/>
              <a:t>Dr Patrick </a:t>
            </a:r>
            <a:r>
              <a:rPr lang="en-US" dirty="0" err="1"/>
              <a:t>Blessinger</a:t>
            </a:r>
            <a:endParaRPr lang="en-US" dirty="0"/>
          </a:p>
          <a:p>
            <a:r>
              <a:rPr lang="en-US" dirty="0"/>
              <a:t>President and Chief Scientist </a:t>
            </a:r>
          </a:p>
          <a:p>
            <a:r>
              <a:rPr lang="en-US" dirty="0"/>
              <a:t>International Higher Education Teaching and Learning Association</a:t>
            </a:r>
          </a:p>
        </p:txBody>
      </p:sp>
    </p:spTree>
    <p:extLst>
      <p:ext uri="{BB962C8B-B14F-4D97-AF65-F5344CB8AC3E}">
        <p14:creationId xmlns:p14="http://schemas.microsoft.com/office/powerpoint/2010/main" val="29407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93412B-3269-E669-798D-7C739FB8220D}"/>
              </a:ext>
            </a:extLst>
          </p:cNvPr>
          <p:cNvPicPr>
            <a:picLocks noChangeAspect="1"/>
          </p:cNvPicPr>
          <p:nvPr/>
        </p:nvPicPr>
        <p:blipFill>
          <a:blip r:embed="rId2"/>
          <a:stretch>
            <a:fillRect/>
          </a:stretch>
        </p:blipFill>
        <p:spPr>
          <a:xfrm>
            <a:off x="552450" y="325498"/>
            <a:ext cx="8631891" cy="6093099"/>
          </a:xfrm>
          <a:prstGeom prst="rect">
            <a:avLst/>
          </a:prstGeom>
        </p:spPr>
      </p:pic>
    </p:spTree>
    <p:extLst>
      <p:ext uri="{BB962C8B-B14F-4D97-AF65-F5344CB8AC3E}">
        <p14:creationId xmlns:p14="http://schemas.microsoft.com/office/powerpoint/2010/main" val="55041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5529A1-412C-B816-8CEF-4CFAF3D8A910}"/>
              </a:ext>
            </a:extLst>
          </p:cNvPr>
          <p:cNvPicPr>
            <a:picLocks noChangeAspect="1"/>
          </p:cNvPicPr>
          <p:nvPr/>
        </p:nvPicPr>
        <p:blipFill>
          <a:blip r:embed="rId2"/>
          <a:stretch>
            <a:fillRect/>
          </a:stretch>
        </p:blipFill>
        <p:spPr>
          <a:xfrm>
            <a:off x="485214" y="255495"/>
            <a:ext cx="8724899" cy="6158752"/>
          </a:xfrm>
          <a:prstGeom prst="rect">
            <a:avLst/>
          </a:prstGeom>
        </p:spPr>
      </p:pic>
    </p:spTree>
    <p:extLst>
      <p:ext uri="{BB962C8B-B14F-4D97-AF65-F5344CB8AC3E}">
        <p14:creationId xmlns:p14="http://schemas.microsoft.com/office/powerpoint/2010/main" val="202866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alt text provided for this image">
            <a:extLst>
              <a:ext uri="{FF2B5EF4-FFF2-40B4-BE49-F238E27FC236}">
                <a16:creationId xmlns:a16="http://schemas.microsoft.com/office/drawing/2014/main" id="{5AC87882-A5D0-F372-4C27-06A9D01DE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06" y="365760"/>
            <a:ext cx="8830361" cy="608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4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8F20F-B0F2-6F4F-957D-D1E3CC675FA7}"/>
              </a:ext>
            </a:extLst>
          </p:cNvPr>
          <p:cNvPicPr>
            <a:picLocks noChangeAspect="1"/>
          </p:cNvPicPr>
          <p:nvPr/>
        </p:nvPicPr>
        <p:blipFill>
          <a:blip r:embed="rId2"/>
          <a:stretch>
            <a:fillRect/>
          </a:stretch>
        </p:blipFill>
        <p:spPr>
          <a:xfrm>
            <a:off x="391084" y="215152"/>
            <a:ext cx="8801101" cy="6212542"/>
          </a:xfrm>
          <a:prstGeom prst="rect">
            <a:avLst/>
          </a:prstGeom>
        </p:spPr>
      </p:pic>
    </p:spTree>
    <p:extLst>
      <p:ext uri="{BB962C8B-B14F-4D97-AF65-F5344CB8AC3E}">
        <p14:creationId xmlns:p14="http://schemas.microsoft.com/office/powerpoint/2010/main" val="217018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9060-BFAC-A904-F958-39CD2ECA6969}"/>
              </a:ext>
            </a:extLst>
          </p:cNvPr>
          <p:cNvSpPr>
            <a:spLocks noGrp="1"/>
          </p:cNvSpPr>
          <p:nvPr>
            <p:ph type="title"/>
          </p:nvPr>
        </p:nvSpPr>
        <p:spPr/>
        <p:txBody>
          <a:bodyPr/>
          <a:lstStyle/>
          <a:p>
            <a:r>
              <a:rPr lang="en-US" b="1" i="0" dirty="0">
                <a:effectLst/>
                <a:latin typeface="Source Serif Pro" panose="02040603050405020204" pitchFamily="18" charset="0"/>
              </a:rPr>
              <a:t>Emergence of the sustainable society</a:t>
            </a:r>
            <a:endParaRPr lang="en-US" dirty="0"/>
          </a:p>
        </p:txBody>
      </p:sp>
      <p:sp>
        <p:nvSpPr>
          <p:cNvPr id="3" name="Content Placeholder 2">
            <a:extLst>
              <a:ext uri="{FF2B5EF4-FFF2-40B4-BE49-F238E27FC236}">
                <a16:creationId xmlns:a16="http://schemas.microsoft.com/office/drawing/2014/main" id="{5239A4DF-D3DF-4598-011C-464E6562DBBB}"/>
              </a:ext>
            </a:extLst>
          </p:cNvPr>
          <p:cNvSpPr>
            <a:spLocks noGrp="1"/>
          </p:cNvSpPr>
          <p:nvPr>
            <p:ph idx="1"/>
          </p:nvPr>
        </p:nvSpPr>
        <p:spPr/>
        <p:txBody>
          <a:bodyPr>
            <a:normAutofit lnSpcReduction="10000"/>
          </a:bodyPr>
          <a:lstStyle/>
          <a:p>
            <a:r>
              <a:rPr lang="en-US" b="0" i="0" dirty="0">
                <a:effectLst/>
                <a:latin typeface="Source Serif Pro" panose="02040603050405020204" pitchFamily="18" charset="0"/>
              </a:rPr>
              <a:t>Industry 5.0 is emerging concurrently with </a:t>
            </a:r>
            <a:r>
              <a:rPr lang="en-US" b="1" i="0" dirty="0">
                <a:effectLst/>
                <a:latin typeface="Source Serif Pro" panose="02040603050405020204" pitchFamily="18" charset="0"/>
                <a:hlinkClick r:id="rId2"/>
              </a:rPr>
              <a:t>Society 5.0</a:t>
            </a:r>
            <a:r>
              <a:rPr lang="en-US" b="0" i="0" dirty="0">
                <a:effectLst/>
                <a:latin typeface="Source Serif Pro" panose="02040603050405020204" pitchFamily="18" charset="0"/>
              </a:rPr>
              <a:t>, which will be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a super-intelligent, human-</a:t>
            </a:r>
            <a:r>
              <a:rPr lang="en-US" b="0" i="0" dirty="0" err="1">
                <a:effectLst/>
                <a:latin typeface="Source Serif Pro" panose="02040603050405020204" pitchFamily="18" charset="0"/>
              </a:rPr>
              <a:t>centred</a:t>
            </a:r>
            <a:r>
              <a:rPr lang="en-US" b="0" i="0" dirty="0">
                <a:effectLst/>
                <a:latin typeface="Source Serif Pro" panose="02040603050405020204" pitchFamily="18" charset="0"/>
              </a:rPr>
              <a:t> society based on human-technology integration, as well as a focus on global sustainability through the implementation of the </a:t>
            </a:r>
            <a:r>
              <a:rPr lang="en-US" b="1" i="0" dirty="0">
                <a:effectLst/>
                <a:latin typeface="Source Serif Pro" panose="02040603050405020204" pitchFamily="18" charset="0"/>
                <a:hlinkClick r:id="rId3"/>
              </a:rPr>
              <a:t>SDGs</a:t>
            </a:r>
            <a:r>
              <a:rPr lang="en-US" b="0" i="0" dirty="0">
                <a:effectLst/>
                <a:latin typeface="Source Serif Pro" panose="02040603050405020204" pitchFamily="18" charset="0"/>
              </a:rPr>
              <a:t>.</a:t>
            </a:r>
          </a:p>
          <a:p>
            <a:r>
              <a:rPr lang="en-US" b="0" i="0" dirty="0">
                <a:effectLst/>
                <a:latin typeface="Source Serif Pro" panose="02040603050405020204" pitchFamily="18" charset="0"/>
              </a:rPr>
              <a:t>Society 5.0 is an emerging form of social development focused on humanistic values and total systems development that promotes universal rights for all – human, animal and environment – and democratic principles of inclusion, equity and justice as well as a high quality of life and well-being for all. The key to </a:t>
            </a:r>
            <a:r>
              <a:rPr lang="en-US" b="0" i="0" dirty="0" err="1">
                <a:effectLst/>
                <a:latin typeface="Source Serif Pro" panose="02040603050405020204" pitchFamily="18" charset="0"/>
              </a:rPr>
              <a:t>realising</a:t>
            </a:r>
            <a:r>
              <a:rPr lang="en-US" b="0" i="0" dirty="0">
                <a:effectLst/>
                <a:latin typeface="Source Serif Pro" panose="02040603050405020204" pitchFamily="18" charset="0"/>
              </a:rPr>
              <a:t> these aims will be implementation of the </a:t>
            </a:r>
            <a:r>
              <a:rPr lang="en-US" b="1" i="0" dirty="0">
                <a:effectLst/>
                <a:latin typeface="Source Serif Pro" panose="02040603050405020204" pitchFamily="18" charset="0"/>
                <a:hlinkClick r:id="rId4"/>
              </a:rPr>
              <a:t>SDGs</a:t>
            </a:r>
            <a:r>
              <a:rPr lang="en-US" b="0" i="0" dirty="0">
                <a:effectLst/>
                <a:latin typeface="Source Serif Pro" panose="02040603050405020204" pitchFamily="18" charset="0"/>
              </a:rPr>
              <a:t>.</a:t>
            </a:r>
            <a:endParaRPr lang="en-US" dirty="0">
              <a:latin typeface="Source Serif Pro" panose="02040603050405020204" pitchFamily="18" charset="0"/>
            </a:endParaRPr>
          </a:p>
          <a:p>
            <a:r>
              <a:rPr lang="en-US" b="0" i="0" dirty="0">
                <a:effectLst/>
                <a:latin typeface="Source Serif Pro" panose="02040603050405020204" pitchFamily="18" charset="0"/>
              </a:rPr>
              <a:t>Society 5.0 will have major implications for higher education because much of the </a:t>
            </a:r>
            <a:r>
              <a:rPr lang="en-US" b="0" i="0" dirty="0" err="1">
                <a:effectLst/>
                <a:latin typeface="Source Serif Pro" panose="02040603050405020204" pitchFamily="18" charset="0"/>
              </a:rPr>
              <a:t>realisation</a:t>
            </a:r>
            <a:r>
              <a:rPr lang="en-US" b="0" i="0" dirty="0">
                <a:effectLst/>
                <a:latin typeface="Source Serif Pro" panose="02040603050405020204" pitchFamily="18" charset="0"/>
              </a:rPr>
              <a:t> of this vision will depend on the quality of education (SDG 4). </a:t>
            </a:r>
            <a:r>
              <a:rPr lang="en-US" b="1" i="0" dirty="0">
                <a:effectLst/>
                <a:latin typeface="Source Serif Pro" panose="02040603050405020204" pitchFamily="18" charset="0"/>
                <a:hlinkClick r:id="rId5"/>
              </a:rPr>
              <a:t>Lifelong and lifewide education</a:t>
            </a:r>
            <a:r>
              <a:rPr lang="en-US" b="0" i="0" dirty="0">
                <a:effectLst/>
                <a:latin typeface="Source Serif Pro" panose="02040603050405020204" pitchFamily="18" charset="0"/>
              </a:rPr>
              <a:t> is now a reality of life. In today’s contemporary world, education, at all levels and at all life stages, is as necessary to life as food, air and shelter.</a:t>
            </a:r>
            <a:endParaRPr lang="en-US" dirty="0"/>
          </a:p>
        </p:txBody>
      </p:sp>
    </p:spTree>
    <p:extLst>
      <p:ext uri="{BB962C8B-B14F-4D97-AF65-F5344CB8AC3E}">
        <p14:creationId xmlns:p14="http://schemas.microsoft.com/office/powerpoint/2010/main" val="149652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7D86-9035-7479-3F51-78F61DFE3324}"/>
              </a:ext>
            </a:extLst>
          </p:cNvPr>
          <p:cNvSpPr>
            <a:spLocks noGrp="1"/>
          </p:cNvSpPr>
          <p:nvPr>
            <p:ph type="title"/>
          </p:nvPr>
        </p:nvSpPr>
        <p:spPr/>
        <p:txBody>
          <a:bodyPr/>
          <a:lstStyle/>
          <a:p>
            <a:r>
              <a:rPr lang="en-US" b="1" i="0" dirty="0">
                <a:effectLst/>
                <a:latin typeface="Source Serif Pro" panose="02040603050405020204" pitchFamily="18" charset="0"/>
              </a:rPr>
              <a:t>Emergence of the sustainable society</a:t>
            </a:r>
            <a:endParaRPr lang="en-US" dirty="0"/>
          </a:p>
        </p:txBody>
      </p:sp>
      <p:sp>
        <p:nvSpPr>
          <p:cNvPr id="3" name="Content Placeholder 2">
            <a:extLst>
              <a:ext uri="{FF2B5EF4-FFF2-40B4-BE49-F238E27FC236}">
                <a16:creationId xmlns:a16="http://schemas.microsoft.com/office/drawing/2014/main" id="{244F3B0E-1458-B66F-E886-1602E63E4E18}"/>
              </a:ext>
            </a:extLst>
          </p:cNvPr>
          <p:cNvSpPr>
            <a:spLocks noGrp="1"/>
          </p:cNvSpPr>
          <p:nvPr>
            <p:ph idx="1"/>
          </p:nvPr>
        </p:nvSpPr>
        <p:spPr/>
        <p:txBody>
          <a:bodyPr/>
          <a:lstStyle/>
          <a:p>
            <a:r>
              <a:rPr lang="en-US" b="0" i="0" dirty="0">
                <a:effectLst/>
                <a:latin typeface="Source Serif Pro" panose="02040603050405020204" pitchFamily="18" charset="0"/>
              </a:rPr>
              <a:t>In the society of the future, one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complexity, uncertainty and risk, people must be able to readily adapt to changing environments. This requires that education move beyond basic language and </a:t>
            </a:r>
            <a:r>
              <a:rPr lang="en-US" b="0" i="0" dirty="0" err="1">
                <a:effectLst/>
                <a:latin typeface="Source Serif Pro" panose="02040603050405020204" pitchFamily="18" charset="0"/>
              </a:rPr>
              <a:t>maths</a:t>
            </a:r>
            <a:r>
              <a:rPr lang="en-US" b="0" i="0" dirty="0">
                <a:effectLst/>
                <a:latin typeface="Source Serif Pro" panose="02040603050405020204" pitchFamily="18" charset="0"/>
              </a:rPr>
              <a:t> literacy and towards competencies focused on inter-disciplinary problem-solving, metacognitive thinking and </a:t>
            </a:r>
            <a:r>
              <a:rPr lang="en-US" b="1" i="0" dirty="0">
                <a:effectLst/>
                <a:latin typeface="Source Serif Pro" panose="02040603050405020204" pitchFamily="18" charset="0"/>
                <a:hlinkClick r:id="rId2"/>
              </a:rPr>
              <a:t>creative thinking</a:t>
            </a:r>
            <a:r>
              <a:rPr lang="en-US" b="0" i="0" dirty="0">
                <a:effectLst/>
                <a:latin typeface="Source Serif Pro" panose="02040603050405020204" pitchFamily="18" charset="0"/>
              </a:rPr>
              <a:t>.</a:t>
            </a:r>
          </a:p>
          <a:p>
            <a:r>
              <a:rPr lang="en-US" b="0" i="0" dirty="0">
                <a:effectLst/>
                <a:latin typeface="Source Serif Pro" panose="02040603050405020204" pitchFamily="18" charset="0"/>
              </a:rPr>
              <a:t>Higher education institutions must transform themselves into places of lifelong and lifewide learning communities. As </a:t>
            </a:r>
            <a:r>
              <a:rPr lang="en-US" b="0" i="0" dirty="0" err="1">
                <a:effectLst/>
                <a:latin typeface="Source Serif Pro" panose="02040603050405020204" pitchFamily="18" charset="0"/>
              </a:rPr>
              <a:t>centres</a:t>
            </a:r>
            <a:r>
              <a:rPr lang="en-US" b="0" i="0" dirty="0">
                <a:effectLst/>
                <a:latin typeface="Source Serif Pro" panose="02040603050405020204" pitchFamily="18" charset="0"/>
              </a:rPr>
              <a:t> of knowledge consumption and production, they must lead the way in helping to create the sustainable society of the future. </a:t>
            </a:r>
          </a:p>
          <a:p>
            <a:r>
              <a:rPr lang="en-US" b="0" i="0" dirty="0">
                <a:effectLst/>
                <a:latin typeface="Source Serif Pro" panose="02040603050405020204" pitchFamily="18" charset="0"/>
              </a:rPr>
              <a:t>As such, higher education institutions are well positioned to serve as </a:t>
            </a:r>
            <a:r>
              <a:rPr lang="en-US" b="1" i="0" dirty="0">
                <a:effectLst/>
                <a:latin typeface="Source Serif Pro" panose="02040603050405020204" pitchFamily="18" charset="0"/>
                <a:hlinkClick r:id="rId3"/>
              </a:rPr>
              <a:t>catalysts for change</a:t>
            </a:r>
            <a:r>
              <a:rPr lang="en-US" b="0" i="0" dirty="0">
                <a:effectLst/>
                <a:latin typeface="Source Serif Pro" panose="02040603050405020204" pitchFamily="18" charset="0"/>
              </a:rPr>
              <a:t> in the emerging environmental revolution.</a:t>
            </a:r>
            <a:endParaRPr lang="en-US" dirty="0"/>
          </a:p>
        </p:txBody>
      </p:sp>
    </p:spTree>
    <p:extLst>
      <p:ext uri="{BB962C8B-B14F-4D97-AF65-F5344CB8AC3E}">
        <p14:creationId xmlns:p14="http://schemas.microsoft.com/office/powerpoint/2010/main" val="285593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137B-934E-C370-DBAB-D13943F61E2F}"/>
              </a:ext>
            </a:extLst>
          </p:cNvPr>
          <p:cNvSpPr>
            <a:spLocks noGrp="1"/>
          </p:cNvSpPr>
          <p:nvPr>
            <p:ph type="title"/>
          </p:nvPr>
        </p:nvSpPr>
        <p:spPr/>
        <p:txBody>
          <a:bodyPr/>
          <a:lstStyle/>
          <a:p>
            <a:r>
              <a:rPr lang="en-US" b="1" i="0" dirty="0">
                <a:effectLst/>
                <a:latin typeface="Source Serif Pro" panose="02040603050405020204" pitchFamily="18" charset="0"/>
              </a:rPr>
              <a:t>Emergence of the sustainable society</a:t>
            </a:r>
            <a:endParaRPr lang="en-US" dirty="0"/>
          </a:p>
        </p:txBody>
      </p:sp>
      <p:sp>
        <p:nvSpPr>
          <p:cNvPr id="3" name="Content Placeholder 2">
            <a:extLst>
              <a:ext uri="{FF2B5EF4-FFF2-40B4-BE49-F238E27FC236}">
                <a16:creationId xmlns:a16="http://schemas.microsoft.com/office/drawing/2014/main" id="{C42CD070-92B7-309C-B5B4-0B424633B599}"/>
              </a:ext>
            </a:extLst>
          </p:cNvPr>
          <p:cNvSpPr>
            <a:spLocks noGrp="1"/>
          </p:cNvSpPr>
          <p:nvPr>
            <p:ph idx="1"/>
          </p:nvPr>
        </p:nvSpPr>
        <p:spPr/>
        <p:txBody>
          <a:bodyPr/>
          <a:lstStyle/>
          <a:p>
            <a:r>
              <a:rPr lang="en-US" b="1" i="0" dirty="0">
                <a:effectLst/>
                <a:latin typeface="Source Serif Pro" panose="02040603050405020204" pitchFamily="18" charset="0"/>
                <a:hlinkClick r:id="rId2"/>
              </a:rPr>
              <a:t>Globalisation 4.0</a:t>
            </a:r>
            <a:r>
              <a:rPr lang="en-US" b="0" i="0" dirty="0">
                <a:effectLst/>
                <a:latin typeface="Source Serif Pro" panose="02040603050405020204" pitchFamily="18" charset="0"/>
              </a:rPr>
              <a:t> is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hyper-connectivity and the rapid (or instantaneous) movement of goods, capital, energy, people, and information as a result of advanced interconnected supply chains, transportation systems, financial systems, and communication systems.</a:t>
            </a:r>
          </a:p>
          <a:p>
            <a:r>
              <a:rPr lang="en-US" b="1" i="0" dirty="0">
                <a:effectLst/>
                <a:latin typeface="Source Serif Pro" panose="02040603050405020204" pitchFamily="18" charset="0"/>
                <a:hlinkClick r:id="rId3"/>
              </a:rPr>
              <a:t>Society 4.0</a:t>
            </a:r>
            <a:r>
              <a:rPr lang="en-US" b="0" i="0" dirty="0">
                <a:effectLst/>
                <a:latin typeface="Source Serif Pro" panose="02040603050405020204" pitchFamily="18" charset="0"/>
              </a:rPr>
              <a:t> is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the development of a new humanistic value system and social contract that puts the well-being of people and the planet first and that creates hyper-intelligent systems that co-evolve in the service of humanity and the planet.</a:t>
            </a:r>
            <a:endParaRPr lang="en-US" dirty="0">
              <a:latin typeface="Source Serif Pro" panose="02040603050405020204" pitchFamily="18" charset="0"/>
            </a:endParaRPr>
          </a:p>
          <a:p>
            <a:r>
              <a:rPr lang="en-US" b="1" i="0" dirty="0">
                <a:effectLst/>
                <a:latin typeface="Source Serif Pro" panose="02040603050405020204" pitchFamily="18" charset="0"/>
                <a:hlinkClick r:id="rId4"/>
              </a:rPr>
              <a:t>Web 4.0</a:t>
            </a:r>
            <a:r>
              <a:rPr lang="en-US" b="0" i="0" dirty="0">
                <a:effectLst/>
                <a:latin typeface="Source Serif Pro" panose="02040603050405020204" pitchFamily="18" charset="0"/>
              </a:rPr>
              <a:t> (the symbiotic web) is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as the internet of things, an electronic space where humans and machines will interact effortlessly through AI interfaces and highly intelligent self-learning systems.</a:t>
            </a:r>
            <a:endParaRPr lang="en-US" dirty="0"/>
          </a:p>
        </p:txBody>
      </p:sp>
    </p:spTree>
    <p:extLst>
      <p:ext uri="{BB962C8B-B14F-4D97-AF65-F5344CB8AC3E}">
        <p14:creationId xmlns:p14="http://schemas.microsoft.com/office/powerpoint/2010/main" val="303891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FAF7-0B00-6796-D961-7BDB2C6C62E1}"/>
              </a:ext>
            </a:extLst>
          </p:cNvPr>
          <p:cNvSpPr>
            <a:spLocks noGrp="1"/>
          </p:cNvSpPr>
          <p:nvPr>
            <p:ph type="title"/>
          </p:nvPr>
        </p:nvSpPr>
        <p:spPr/>
        <p:txBody>
          <a:bodyPr/>
          <a:lstStyle/>
          <a:p>
            <a:r>
              <a:rPr lang="en-US" b="1" i="0" dirty="0">
                <a:effectLst/>
                <a:latin typeface="Source Serif Pro" panose="02040603050405020204" pitchFamily="18" charset="0"/>
              </a:rPr>
              <a:t>Emergence of the sustainable society</a:t>
            </a:r>
            <a:endParaRPr lang="en-US" dirty="0"/>
          </a:p>
        </p:txBody>
      </p:sp>
      <p:sp>
        <p:nvSpPr>
          <p:cNvPr id="3" name="Content Placeholder 2">
            <a:extLst>
              <a:ext uri="{FF2B5EF4-FFF2-40B4-BE49-F238E27FC236}">
                <a16:creationId xmlns:a16="http://schemas.microsoft.com/office/drawing/2014/main" id="{D00AACA5-E47B-7346-4876-526817FDE10D}"/>
              </a:ext>
            </a:extLst>
          </p:cNvPr>
          <p:cNvSpPr>
            <a:spLocks noGrp="1"/>
          </p:cNvSpPr>
          <p:nvPr>
            <p:ph idx="1"/>
          </p:nvPr>
        </p:nvSpPr>
        <p:spPr/>
        <p:txBody>
          <a:bodyPr/>
          <a:lstStyle/>
          <a:p>
            <a:r>
              <a:rPr lang="en-US" b="1" i="0" dirty="0">
                <a:effectLst/>
                <a:latin typeface="Source Serif Pro" panose="02040603050405020204" pitchFamily="18" charset="0"/>
                <a:hlinkClick r:id="rId2"/>
              </a:rPr>
              <a:t>Environment 4.0</a:t>
            </a:r>
            <a:r>
              <a:rPr lang="en-US" b="0" i="0" dirty="0">
                <a:effectLst/>
                <a:latin typeface="Source Serif Pro" panose="02040603050405020204" pitchFamily="18" charset="0"/>
              </a:rPr>
              <a:t> makes use of emerging innovations such as blockchain, big data analytics, drones, artificial intelligence, and other technologies and processes in order to create a fully </a:t>
            </a:r>
            <a:r>
              <a:rPr lang="en-US" b="1" i="0" dirty="0">
                <a:effectLst/>
                <a:latin typeface="Source Serif Pro" panose="02040603050405020204" pitchFamily="18" charset="0"/>
                <a:hlinkClick r:id="rId3"/>
              </a:rPr>
              <a:t>circular economy</a:t>
            </a:r>
            <a:r>
              <a:rPr lang="en-US" b="0" i="0" dirty="0">
                <a:effectLst/>
                <a:latin typeface="Source Serif Pro" panose="02040603050405020204" pitchFamily="18" charset="0"/>
              </a:rPr>
              <a:t> that protects and regenerates the environment, eliminates pollution and greenhouse emissions, implements economy-wide renewable energies and achieves the Sustainable Development Goals.</a:t>
            </a:r>
          </a:p>
          <a:p>
            <a:r>
              <a:rPr lang="en-US" b="0" i="0" dirty="0">
                <a:effectLst/>
                <a:latin typeface="Source Serif Pro" panose="02040603050405020204" pitchFamily="18" charset="0"/>
              </a:rPr>
              <a:t>Environment 4.0 also brings with it many ethical concerns related to </a:t>
            </a:r>
            <a:r>
              <a:rPr lang="en-US" b="1" i="0" dirty="0">
                <a:effectLst/>
                <a:latin typeface="Source Serif Pro" panose="02040603050405020204" pitchFamily="18" charset="0"/>
                <a:hlinkClick r:id="rId4"/>
              </a:rPr>
              <a:t>assisted evolution</a:t>
            </a:r>
            <a:r>
              <a:rPr lang="en-US" b="0" i="0" dirty="0">
                <a:effectLst/>
                <a:latin typeface="Source Serif Pro" panose="02040603050405020204" pitchFamily="18" charset="0"/>
              </a:rPr>
              <a:t>, </a:t>
            </a:r>
            <a:r>
              <a:rPr lang="en-US" b="1" i="0" dirty="0">
                <a:effectLst/>
                <a:latin typeface="Source Serif Pro" panose="02040603050405020204" pitchFamily="18" charset="0"/>
                <a:hlinkClick r:id="rId5"/>
              </a:rPr>
              <a:t>ecological restoration</a:t>
            </a:r>
            <a:r>
              <a:rPr lang="en-US" b="0" i="0" dirty="0">
                <a:effectLst/>
                <a:latin typeface="Source Serif Pro" panose="02040603050405020204" pitchFamily="18" charset="0"/>
              </a:rPr>
              <a:t>, and </a:t>
            </a:r>
            <a:r>
              <a:rPr lang="en-US" b="1" i="0" dirty="0">
                <a:effectLst/>
                <a:latin typeface="Source Serif Pro" panose="02040603050405020204" pitchFamily="18" charset="0"/>
                <a:hlinkClick r:id="rId6"/>
              </a:rPr>
              <a:t>species de-extinction</a:t>
            </a:r>
            <a:r>
              <a:rPr lang="en-US" b="0" i="0" dirty="0">
                <a:effectLst/>
                <a:latin typeface="Source Serif Pro" panose="02040603050405020204" pitchFamily="18" charset="0"/>
              </a:rPr>
              <a:t>, among others.</a:t>
            </a:r>
          </a:p>
          <a:p>
            <a:r>
              <a:rPr lang="en-US" b="0" i="0" dirty="0">
                <a:effectLst/>
                <a:latin typeface="Source Serif Pro" panose="02040603050405020204" pitchFamily="18" charset="0"/>
              </a:rPr>
              <a:t>Using the system of classification described above, global education has entered into its </a:t>
            </a:r>
            <a:r>
              <a:rPr lang="en-US" b="1" i="0" dirty="0">
                <a:effectLst/>
                <a:latin typeface="Source Serif Pro" panose="02040603050405020204" pitchFamily="18" charset="0"/>
                <a:hlinkClick r:id="rId7"/>
              </a:rPr>
              <a:t>fourth wave of development</a:t>
            </a:r>
            <a:r>
              <a:rPr lang="en-US" b="0" i="0" dirty="0">
                <a:effectLst/>
                <a:latin typeface="Source Serif Pro" panose="02040603050405020204" pitchFamily="18" charset="0"/>
              </a:rPr>
              <a:t> (</a:t>
            </a:r>
            <a:r>
              <a:rPr lang="en-US" b="1" i="0" dirty="0">
                <a:effectLst/>
                <a:latin typeface="Source Serif Pro" panose="02040603050405020204" pitchFamily="18" charset="0"/>
                <a:hlinkClick r:id="rId8"/>
              </a:rPr>
              <a:t>Education 4.0</a:t>
            </a:r>
            <a:r>
              <a:rPr lang="en-US" b="0" i="0" dirty="0">
                <a:effectLst/>
                <a:latin typeface="Source Serif Pro" panose="02040603050405020204" pitchFamily="18" charset="0"/>
              </a:rPr>
              <a:t>) (circa 2015 to present).</a:t>
            </a:r>
            <a:endParaRPr lang="en-US" dirty="0"/>
          </a:p>
        </p:txBody>
      </p:sp>
    </p:spTree>
    <p:extLst>
      <p:ext uri="{BB962C8B-B14F-4D97-AF65-F5344CB8AC3E}">
        <p14:creationId xmlns:p14="http://schemas.microsoft.com/office/powerpoint/2010/main" val="368086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F5C3-2B15-01E1-E55D-8619782551B3}"/>
              </a:ext>
            </a:extLst>
          </p:cNvPr>
          <p:cNvSpPr>
            <a:spLocks noGrp="1"/>
          </p:cNvSpPr>
          <p:nvPr>
            <p:ph type="title"/>
          </p:nvPr>
        </p:nvSpPr>
        <p:spPr/>
        <p:txBody>
          <a:bodyPr/>
          <a:lstStyle/>
          <a:p>
            <a:r>
              <a:rPr lang="en-US" b="1" i="0" dirty="0">
                <a:effectLst/>
                <a:latin typeface="Source Serif Pro" panose="02040603050405020204" pitchFamily="18" charset="0"/>
              </a:rPr>
              <a:t>Emergence of the sustainable society</a:t>
            </a:r>
            <a:endParaRPr lang="en-US" dirty="0"/>
          </a:p>
        </p:txBody>
      </p:sp>
      <p:sp>
        <p:nvSpPr>
          <p:cNvPr id="3" name="Content Placeholder 2">
            <a:extLst>
              <a:ext uri="{FF2B5EF4-FFF2-40B4-BE49-F238E27FC236}">
                <a16:creationId xmlns:a16="http://schemas.microsoft.com/office/drawing/2014/main" id="{F8D2B819-427D-B474-501D-B1D589D61D2D}"/>
              </a:ext>
            </a:extLst>
          </p:cNvPr>
          <p:cNvSpPr>
            <a:spLocks noGrp="1"/>
          </p:cNvSpPr>
          <p:nvPr>
            <p:ph idx="1"/>
          </p:nvPr>
        </p:nvSpPr>
        <p:spPr/>
        <p:txBody>
          <a:bodyPr/>
          <a:lstStyle/>
          <a:p>
            <a:r>
              <a:rPr lang="en-US" dirty="0">
                <a:latin typeface="Source Serif Pro" panose="02040603050405020204" pitchFamily="18" charset="0"/>
              </a:rPr>
              <a:t>C</a:t>
            </a:r>
            <a:r>
              <a:rPr lang="en-US" b="0" i="0" dirty="0">
                <a:effectLst/>
                <a:latin typeface="Source Serif Pro" panose="02040603050405020204" pitchFamily="18" charset="0"/>
              </a:rPr>
              <a:t>reative learning, lifelong learning, inter- or transdisciplinary learning and </a:t>
            </a:r>
            <a:r>
              <a:rPr lang="en-US" b="0" i="0" dirty="0" err="1">
                <a:effectLst/>
                <a:latin typeface="Source Serif Pro" panose="02040603050405020204" pitchFamily="18" charset="0"/>
              </a:rPr>
              <a:t>personalised</a:t>
            </a:r>
            <a:r>
              <a:rPr lang="en-US" b="0" i="0" dirty="0">
                <a:effectLst/>
                <a:latin typeface="Source Serif Pro" panose="02040603050405020204" pitchFamily="18" charset="0"/>
              </a:rPr>
              <a:t> student-</a:t>
            </a:r>
            <a:r>
              <a:rPr lang="en-US" b="0" i="0" dirty="0" err="1">
                <a:effectLst/>
                <a:latin typeface="Source Serif Pro" panose="02040603050405020204" pitchFamily="18" charset="0"/>
              </a:rPr>
              <a:t>centred</a:t>
            </a:r>
            <a:r>
              <a:rPr lang="en-US" b="0" i="0" dirty="0">
                <a:effectLst/>
                <a:latin typeface="Source Serif Pro" panose="02040603050405020204" pitchFamily="18" charset="0"/>
              </a:rPr>
              <a:t> learning based on humanistic values lie at the heart of Education 4.0.</a:t>
            </a:r>
          </a:p>
          <a:p>
            <a:r>
              <a:rPr lang="en-US" b="0" i="0" dirty="0">
                <a:effectLst/>
                <a:latin typeface="Source Serif Pro" panose="02040603050405020204" pitchFamily="18" charset="0"/>
              </a:rPr>
              <a:t>Educational institutions have a social obligation to prepare students for the society and workplace of the future.</a:t>
            </a:r>
          </a:p>
          <a:p>
            <a:endParaRPr lang="en-US" dirty="0"/>
          </a:p>
        </p:txBody>
      </p:sp>
    </p:spTree>
    <p:extLst>
      <p:ext uri="{BB962C8B-B14F-4D97-AF65-F5344CB8AC3E}">
        <p14:creationId xmlns:p14="http://schemas.microsoft.com/office/powerpoint/2010/main" val="29628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alt text provided for this image">
            <a:extLst>
              <a:ext uri="{FF2B5EF4-FFF2-40B4-BE49-F238E27FC236}">
                <a16:creationId xmlns:a16="http://schemas.microsoft.com/office/drawing/2014/main" id="{30EA044C-051F-824D-B537-D350C208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5" y="310896"/>
            <a:ext cx="8597492" cy="607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5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002E-441B-3A10-296E-9409542C3143}"/>
              </a:ext>
            </a:extLst>
          </p:cNvPr>
          <p:cNvSpPr>
            <a:spLocks noGrp="1"/>
          </p:cNvSpPr>
          <p:nvPr>
            <p:ph type="title"/>
          </p:nvPr>
        </p:nvSpPr>
        <p:spPr>
          <a:xfrm>
            <a:off x="677334" y="609600"/>
            <a:ext cx="8596668" cy="708212"/>
          </a:xfrm>
        </p:spPr>
        <p:txBody>
          <a:bodyPr/>
          <a:lstStyle/>
          <a:p>
            <a:r>
              <a:rPr lang="en-US" dirty="0"/>
              <a:t>Timeline of Industrial Revolutions</a:t>
            </a:r>
          </a:p>
        </p:txBody>
      </p:sp>
      <p:sp>
        <p:nvSpPr>
          <p:cNvPr id="3" name="Content Placeholder 2">
            <a:extLst>
              <a:ext uri="{FF2B5EF4-FFF2-40B4-BE49-F238E27FC236}">
                <a16:creationId xmlns:a16="http://schemas.microsoft.com/office/drawing/2014/main" id="{45756DD5-02A0-2B1A-C2A9-71974D57A8C9}"/>
              </a:ext>
            </a:extLst>
          </p:cNvPr>
          <p:cNvSpPr>
            <a:spLocks noGrp="1"/>
          </p:cNvSpPr>
          <p:nvPr>
            <p:ph idx="1"/>
          </p:nvPr>
        </p:nvSpPr>
        <p:spPr>
          <a:xfrm>
            <a:off x="677334" y="2160589"/>
            <a:ext cx="3766650" cy="3880773"/>
          </a:xfrm>
        </p:spPr>
        <p:txBody>
          <a:bodyPr/>
          <a:lstStyle/>
          <a:p>
            <a:r>
              <a:rPr lang="en-US" dirty="0"/>
              <a:t>Since the Industrial Revolution, the world has experienced unprecedented political, economic, social, technological and environmental change.</a:t>
            </a:r>
          </a:p>
          <a:p>
            <a:r>
              <a:rPr lang="en-US" dirty="0"/>
              <a:t>These industrial revolutions have transformed the planet in many ways – both positively and negatively.</a:t>
            </a:r>
          </a:p>
        </p:txBody>
      </p:sp>
      <p:pic>
        <p:nvPicPr>
          <p:cNvPr id="4" name="Content Placeholder 4">
            <a:extLst>
              <a:ext uri="{FF2B5EF4-FFF2-40B4-BE49-F238E27FC236}">
                <a16:creationId xmlns:a16="http://schemas.microsoft.com/office/drawing/2014/main" id="{6EEF61B8-8F71-C4F9-7825-E75028964F74}"/>
              </a:ext>
            </a:extLst>
          </p:cNvPr>
          <p:cNvPicPr>
            <a:picLocks noChangeAspect="1"/>
          </p:cNvPicPr>
          <p:nvPr/>
        </p:nvPicPr>
        <p:blipFill>
          <a:blip r:embed="rId2"/>
          <a:stretch>
            <a:fillRect/>
          </a:stretch>
        </p:blipFill>
        <p:spPr>
          <a:xfrm>
            <a:off x="4812063" y="1548559"/>
            <a:ext cx="4237807" cy="5104832"/>
          </a:xfrm>
          <a:prstGeom prst="rect">
            <a:avLst/>
          </a:prstGeom>
        </p:spPr>
      </p:pic>
    </p:spTree>
    <p:extLst>
      <p:ext uri="{BB962C8B-B14F-4D97-AF65-F5344CB8AC3E}">
        <p14:creationId xmlns:p14="http://schemas.microsoft.com/office/powerpoint/2010/main" val="404729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alt text provided for this image">
            <a:extLst>
              <a:ext uri="{FF2B5EF4-FFF2-40B4-BE49-F238E27FC236}">
                <a16:creationId xmlns:a16="http://schemas.microsoft.com/office/drawing/2014/main" id="{8D8DFCA2-C719-4244-9CA4-F5AFAB624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27" y="329184"/>
            <a:ext cx="9089898" cy="577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3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alt text provided for this image">
            <a:extLst>
              <a:ext uri="{FF2B5EF4-FFF2-40B4-BE49-F238E27FC236}">
                <a16:creationId xmlns:a16="http://schemas.microsoft.com/office/drawing/2014/main" id="{7DDCA99D-50AC-87B4-0738-D5496AFC9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64480"/>
            <a:ext cx="8714754" cy="615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8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53E5-8E88-BF6F-8AA5-4B01E99E817A}"/>
              </a:ext>
            </a:extLst>
          </p:cNvPr>
          <p:cNvSpPr>
            <a:spLocks noGrp="1"/>
          </p:cNvSpPr>
          <p:nvPr>
            <p:ph type="title"/>
          </p:nvPr>
        </p:nvSpPr>
        <p:spPr/>
        <p:txBody>
          <a:bodyPr/>
          <a:lstStyle/>
          <a:p>
            <a:r>
              <a:rPr lang="en-US" sz="3600" b="0" i="0" dirty="0">
                <a:effectLst/>
                <a:latin typeface="Source Serif Pro" panose="02040603050405020204" pitchFamily="18" charset="0"/>
              </a:rPr>
              <a:t>Conclusion</a:t>
            </a:r>
            <a:endParaRPr lang="en-US" dirty="0"/>
          </a:p>
        </p:txBody>
      </p:sp>
      <p:sp>
        <p:nvSpPr>
          <p:cNvPr id="3" name="Content Placeholder 2">
            <a:extLst>
              <a:ext uri="{FF2B5EF4-FFF2-40B4-BE49-F238E27FC236}">
                <a16:creationId xmlns:a16="http://schemas.microsoft.com/office/drawing/2014/main" id="{7DF2F116-853F-4C00-4107-38C584571F56}"/>
              </a:ext>
            </a:extLst>
          </p:cNvPr>
          <p:cNvSpPr>
            <a:spLocks noGrp="1"/>
          </p:cNvSpPr>
          <p:nvPr>
            <p:ph idx="1"/>
          </p:nvPr>
        </p:nvSpPr>
        <p:spPr>
          <a:xfrm>
            <a:off x="677334" y="1663048"/>
            <a:ext cx="8596668" cy="4585352"/>
          </a:xfrm>
        </p:spPr>
        <p:txBody>
          <a:bodyPr>
            <a:noAutofit/>
          </a:bodyPr>
          <a:lstStyle/>
          <a:p>
            <a:pPr marL="0" indent="0">
              <a:buNone/>
            </a:pPr>
            <a:r>
              <a:rPr lang="en-US" sz="3800" b="0" i="0" dirty="0">
                <a:effectLst/>
                <a:latin typeface="Source Serif Pro" panose="02040603050405020204" pitchFamily="18" charset="0"/>
              </a:rPr>
              <a:t>The future of the world will depend, in large measure, on the world adopting </a:t>
            </a:r>
            <a:r>
              <a:rPr lang="en-US" sz="3800" b="1" i="0" dirty="0">
                <a:effectLst/>
                <a:latin typeface="Source Serif Pro" panose="02040603050405020204" pitchFamily="18" charset="0"/>
                <a:hlinkClick r:id="rId2"/>
              </a:rPr>
              <a:t>a new mindset</a:t>
            </a:r>
            <a:r>
              <a:rPr lang="en-US" sz="3800" b="0" i="0" dirty="0">
                <a:effectLst/>
                <a:latin typeface="Source Serif Pro" panose="02040603050405020204" pitchFamily="18" charset="0"/>
              </a:rPr>
              <a:t> based on justice and rights at all levels (human, animal, and environmental), which puts the welfare of the planet as a top priority.</a:t>
            </a:r>
            <a:endParaRPr lang="en-US" sz="3800" dirty="0"/>
          </a:p>
        </p:txBody>
      </p:sp>
    </p:spTree>
    <p:extLst>
      <p:ext uri="{BB962C8B-B14F-4D97-AF65-F5344CB8AC3E}">
        <p14:creationId xmlns:p14="http://schemas.microsoft.com/office/powerpoint/2010/main" val="14739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434D-4510-EADE-78EC-3264A4029FEE}"/>
              </a:ext>
            </a:extLst>
          </p:cNvPr>
          <p:cNvSpPr>
            <a:spLocks noGrp="1"/>
          </p:cNvSpPr>
          <p:nvPr>
            <p:ph type="title"/>
          </p:nvPr>
        </p:nvSpPr>
        <p:spPr/>
        <p:txBody>
          <a:bodyPr/>
          <a:lstStyle/>
          <a:p>
            <a:r>
              <a:rPr lang="en-US" dirty="0"/>
              <a:t>Timeline of Industrial Revolutions</a:t>
            </a:r>
          </a:p>
        </p:txBody>
      </p:sp>
      <p:sp>
        <p:nvSpPr>
          <p:cNvPr id="3" name="Content Placeholder 2">
            <a:extLst>
              <a:ext uri="{FF2B5EF4-FFF2-40B4-BE49-F238E27FC236}">
                <a16:creationId xmlns:a16="http://schemas.microsoft.com/office/drawing/2014/main" id="{FB9EF95E-F1D3-D88B-6AE4-318D24153698}"/>
              </a:ext>
            </a:extLst>
          </p:cNvPr>
          <p:cNvSpPr>
            <a:spLocks noGrp="1"/>
          </p:cNvSpPr>
          <p:nvPr>
            <p:ph idx="1"/>
          </p:nvPr>
        </p:nvSpPr>
        <p:spPr/>
        <p:txBody>
          <a:bodyPr>
            <a:normAutofit lnSpcReduction="10000"/>
          </a:bodyPr>
          <a:lstStyle/>
          <a:p>
            <a:pPr algn="l" fontAlgn="auto"/>
            <a:r>
              <a:rPr lang="en-US" b="0" i="0" dirty="0">
                <a:effectLst/>
                <a:latin typeface="Source Serif Pro" panose="02040603050405020204" pitchFamily="18" charset="0"/>
              </a:rPr>
              <a:t>The </a:t>
            </a:r>
            <a:r>
              <a:rPr lang="en-US" b="1" i="0" dirty="0">
                <a:effectLst/>
                <a:latin typeface="Source Serif Pro" panose="02040603050405020204" pitchFamily="18" charset="0"/>
                <a:hlinkClick r:id="rId2"/>
              </a:rPr>
              <a:t>First Industrial Revolution</a:t>
            </a:r>
            <a:r>
              <a:rPr lang="en-US" b="0" i="0" dirty="0">
                <a:effectLst/>
                <a:latin typeface="Source Serif Pro" panose="02040603050405020204" pitchFamily="18" charset="0"/>
              </a:rPr>
              <a:t> (circa 1760 CE to 1840 CE) was mainly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the invention of </a:t>
            </a:r>
            <a:r>
              <a:rPr lang="en-US" b="0" i="0" dirty="0" err="1">
                <a:effectLst/>
                <a:latin typeface="Source Serif Pro" panose="02040603050405020204" pitchFamily="18" charset="0"/>
              </a:rPr>
              <a:t>mechanised</a:t>
            </a:r>
            <a:r>
              <a:rPr lang="en-US" b="0" i="0" dirty="0">
                <a:effectLst/>
                <a:latin typeface="Source Serif Pro" panose="02040603050405020204" pitchFamily="18" charset="0"/>
              </a:rPr>
              <a:t> manufacturing technologies – for example, tools, machinery and steam engines – which set the foundation for future revolutions.</a:t>
            </a:r>
          </a:p>
          <a:p>
            <a:pPr algn="l" fontAlgn="auto"/>
            <a:r>
              <a:rPr lang="en-US" b="0" i="0" dirty="0">
                <a:effectLst/>
                <a:latin typeface="Source Serif Pro" panose="02040603050405020204" pitchFamily="18" charset="0"/>
              </a:rPr>
              <a:t>The </a:t>
            </a:r>
            <a:r>
              <a:rPr lang="en-US" b="1" i="0" dirty="0">
                <a:effectLst/>
                <a:latin typeface="Source Serif Pro" panose="02040603050405020204" pitchFamily="18" charset="0"/>
                <a:hlinkClick r:id="rId3"/>
              </a:rPr>
              <a:t>Second Industrial Revolution</a:t>
            </a:r>
            <a:r>
              <a:rPr lang="en-US" b="0" i="0" dirty="0">
                <a:effectLst/>
                <a:latin typeface="Source Serif Pro" panose="02040603050405020204" pitchFamily="18" charset="0"/>
              </a:rPr>
              <a:t> (circa 1870 CE to 1914 CE), also known as the Technological Revolution, was mainly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the diffusion of electrification, mass production, mass transportation and mass communication systems – for example, electricity, steel, petroleum, telegraph, phone, railroads, automobiles, ships and airplanes.</a:t>
            </a:r>
          </a:p>
          <a:p>
            <a:pPr algn="l" fontAlgn="auto"/>
            <a:r>
              <a:rPr lang="en-US" b="0" i="0" dirty="0">
                <a:effectLst/>
                <a:latin typeface="Source Serif Pro" panose="02040603050405020204" pitchFamily="18" charset="0"/>
              </a:rPr>
              <a:t>The </a:t>
            </a:r>
            <a:r>
              <a:rPr lang="en-US" b="1" i="0" dirty="0">
                <a:effectLst/>
                <a:latin typeface="Source Serif Pro" panose="02040603050405020204" pitchFamily="18" charset="0"/>
                <a:hlinkClick r:id="rId4"/>
              </a:rPr>
              <a:t>Third Industrial Revolution</a:t>
            </a:r>
            <a:r>
              <a:rPr lang="en-US" b="0" i="0" dirty="0">
                <a:effectLst/>
                <a:latin typeface="Source Serif Pro" panose="02040603050405020204" pitchFamily="18" charset="0"/>
              </a:rPr>
              <a:t> (circa 1960 CE to 2000 CE), also known as the Digital Revolution, sparked the dawn of the Information Age and was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widespread information and communication technologies and digital automation – for example, electronics, computers, robotics and the internet.</a:t>
            </a:r>
          </a:p>
        </p:txBody>
      </p:sp>
    </p:spTree>
    <p:extLst>
      <p:ext uri="{BB962C8B-B14F-4D97-AF65-F5344CB8AC3E}">
        <p14:creationId xmlns:p14="http://schemas.microsoft.com/office/powerpoint/2010/main" val="22136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42F4-06CB-8B6C-6769-26EF552BF97E}"/>
              </a:ext>
            </a:extLst>
          </p:cNvPr>
          <p:cNvSpPr>
            <a:spLocks noGrp="1"/>
          </p:cNvSpPr>
          <p:nvPr>
            <p:ph type="title"/>
          </p:nvPr>
        </p:nvSpPr>
        <p:spPr/>
        <p:txBody>
          <a:bodyPr/>
          <a:lstStyle/>
          <a:p>
            <a:r>
              <a:rPr lang="en-US" dirty="0"/>
              <a:t>Timeline of Industrial Revolutions</a:t>
            </a:r>
          </a:p>
        </p:txBody>
      </p:sp>
      <p:sp>
        <p:nvSpPr>
          <p:cNvPr id="3" name="Content Placeholder 2">
            <a:extLst>
              <a:ext uri="{FF2B5EF4-FFF2-40B4-BE49-F238E27FC236}">
                <a16:creationId xmlns:a16="http://schemas.microsoft.com/office/drawing/2014/main" id="{1C270CDC-B8C8-CDBD-0CEC-C262BDA0A0D7}"/>
              </a:ext>
            </a:extLst>
          </p:cNvPr>
          <p:cNvSpPr>
            <a:spLocks noGrp="1"/>
          </p:cNvSpPr>
          <p:nvPr>
            <p:ph idx="1"/>
          </p:nvPr>
        </p:nvSpPr>
        <p:spPr/>
        <p:txBody>
          <a:bodyPr>
            <a:normAutofit lnSpcReduction="10000"/>
          </a:bodyPr>
          <a:lstStyle/>
          <a:p>
            <a:pPr algn="l" fontAlgn="auto"/>
            <a:r>
              <a:rPr lang="en-US" b="0" i="0" dirty="0">
                <a:effectLst/>
                <a:latin typeface="Source Serif Pro" panose="02040603050405020204" pitchFamily="18" charset="0"/>
              </a:rPr>
              <a:t>The </a:t>
            </a:r>
            <a:r>
              <a:rPr lang="en-US" b="1" i="0" dirty="0">
                <a:effectLst/>
                <a:latin typeface="Source Serif Pro" panose="02040603050405020204" pitchFamily="18" charset="0"/>
                <a:hlinkClick r:id="rId2"/>
              </a:rPr>
              <a:t>Fourth Industrial Revolution</a:t>
            </a:r>
            <a:r>
              <a:rPr lang="en-US" b="0" i="0" dirty="0">
                <a:effectLst/>
                <a:latin typeface="Source Serif Pro" panose="02040603050405020204" pitchFamily="18" charset="0"/>
              </a:rPr>
              <a:t> (circa 2011 CE to present), also known as Industry 4.0, is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hyper-connectivity and the integration of biological, physical and digital systems – for example the internet of things, big data, nanotechnology, artificial intelligence, genetic engineering and human-machine interfaces.</a:t>
            </a:r>
          </a:p>
          <a:p>
            <a:pPr algn="l" fontAlgn="auto"/>
            <a:r>
              <a:rPr lang="en-US" b="0" i="0" dirty="0">
                <a:effectLst/>
                <a:latin typeface="Source Serif Pro" panose="02040603050405020204" pitchFamily="18" charset="0"/>
              </a:rPr>
              <a:t>The </a:t>
            </a:r>
            <a:r>
              <a:rPr lang="en-US" b="1" i="0" dirty="0">
                <a:effectLst/>
                <a:latin typeface="Source Serif Pro" panose="02040603050405020204" pitchFamily="18" charset="0"/>
                <a:hlinkClick r:id="rId3"/>
              </a:rPr>
              <a:t>Fifth Industrial Revolution</a:t>
            </a:r>
            <a:r>
              <a:rPr lang="en-US" b="0" i="0" dirty="0">
                <a:effectLst/>
                <a:latin typeface="Source Serif Pro" panose="02040603050405020204" pitchFamily="18" charset="0"/>
              </a:rPr>
              <a:t> (circa 2030?), also known as Industry 5.0, will likely be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human-machine cooperation, hyper-</a:t>
            </a:r>
            <a:r>
              <a:rPr lang="en-US" b="0" i="0" dirty="0" err="1">
                <a:effectLst/>
                <a:latin typeface="Source Serif Pro" panose="02040603050405020204" pitchFamily="18" charset="0"/>
              </a:rPr>
              <a:t>personalisation</a:t>
            </a:r>
            <a:r>
              <a:rPr lang="en-US" b="0" i="0" dirty="0">
                <a:effectLst/>
                <a:latin typeface="Source Serif Pro" panose="02040603050405020204" pitchFamily="18" charset="0"/>
              </a:rPr>
              <a:t> and mass </a:t>
            </a:r>
            <a:r>
              <a:rPr lang="en-US" b="0" i="0" dirty="0" err="1">
                <a:effectLst/>
                <a:latin typeface="Source Serif Pro" panose="02040603050405020204" pitchFamily="18" charset="0"/>
              </a:rPr>
              <a:t>customisation</a:t>
            </a:r>
            <a:r>
              <a:rPr lang="en-US" b="0" i="0" dirty="0">
                <a:effectLst/>
                <a:latin typeface="Source Serif Pro" panose="02040603050405020204" pitchFamily="18" charset="0"/>
              </a:rPr>
              <a:t> – for example, collaborative robotics, cognitive computing, digital twins and smart materials.</a:t>
            </a:r>
          </a:p>
          <a:p>
            <a:r>
              <a:rPr lang="en-US" b="0" i="0" dirty="0">
                <a:effectLst/>
                <a:latin typeface="Source Serif Pro" panose="02040603050405020204" pitchFamily="18" charset="0"/>
              </a:rPr>
              <a:t>These industrial revolutions, in addition to the cultural and political revolutions that have occurred, have created a </a:t>
            </a:r>
            <a:r>
              <a:rPr lang="en-US" b="1" i="0" dirty="0">
                <a:effectLst/>
                <a:latin typeface="Source Serif Pro" panose="02040603050405020204" pitchFamily="18" charset="0"/>
                <a:hlinkClick r:id="rId4"/>
              </a:rPr>
              <a:t>global knowledge society</a:t>
            </a:r>
            <a:r>
              <a:rPr lang="en-US" b="0" i="0" dirty="0">
                <a:effectLst/>
                <a:latin typeface="Source Serif Pro" panose="02040603050405020204" pitchFamily="18" charset="0"/>
              </a:rPr>
              <a:t> because knowledge has been the key driver (both a cause and an effect) for progress of all types.</a:t>
            </a:r>
            <a:endParaRPr lang="en-US" dirty="0"/>
          </a:p>
        </p:txBody>
      </p:sp>
    </p:spTree>
    <p:extLst>
      <p:ext uri="{BB962C8B-B14F-4D97-AF65-F5344CB8AC3E}">
        <p14:creationId xmlns:p14="http://schemas.microsoft.com/office/powerpoint/2010/main" val="96068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 text provided for this image">
            <a:extLst>
              <a:ext uri="{FF2B5EF4-FFF2-40B4-BE49-F238E27FC236}">
                <a16:creationId xmlns:a16="http://schemas.microsoft.com/office/drawing/2014/main" id="{18ACFA0C-8E7F-A7BC-BFBB-B8EBE78A0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 y="346539"/>
            <a:ext cx="8729357" cy="616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5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2C02E-1666-6321-B4B6-87B3D2FF07C8}"/>
              </a:ext>
            </a:extLst>
          </p:cNvPr>
          <p:cNvPicPr>
            <a:picLocks noChangeAspect="1"/>
          </p:cNvPicPr>
          <p:nvPr/>
        </p:nvPicPr>
        <p:blipFill>
          <a:blip r:embed="rId2"/>
          <a:stretch>
            <a:fillRect/>
          </a:stretch>
        </p:blipFill>
        <p:spPr>
          <a:xfrm>
            <a:off x="1238250" y="0"/>
            <a:ext cx="7772400" cy="5486400"/>
          </a:xfrm>
          <a:prstGeom prst="rect">
            <a:avLst/>
          </a:prstGeom>
        </p:spPr>
      </p:pic>
    </p:spTree>
    <p:extLst>
      <p:ext uri="{BB962C8B-B14F-4D97-AF65-F5344CB8AC3E}">
        <p14:creationId xmlns:p14="http://schemas.microsoft.com/office/powerpoint/2010/main" val="378289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0723-41F2-B5F1-783A-991A4BBE61F4}"/>
              </a:ext>
            </a:extLst>
          </p:cNvPr>
          <p:cNvSpPr>
            <a:spLocks noGrp="1"/>
          </p:cNvSpPr>
          <p:nvPr>
            <p:ph type="title"/>
          </p:nvPr>
        </p:nvSpPr>
        <p:spPr/>
        <p:txBody>
          <a:bodyPr/>
          <a:lstStyle/>
          <a:p>
            <a:r>
              <a:rPr lang="en-US" b="1" i="0" dirty="0">
                <a:effectLst/>
                <a:latin typeface="Source Serif Pro" panose="02040603050405020204" pitchFamily="18" charset="0"/>
              </a:rPr>
              <a:t>Emergence of the global knowledge society</a:t>
            </a:r>
            <a:endParaRPr lang="en-US" dirty="0"/>
          </a:p>
        </p:txBody>
      </p:sp>
      <p:sp>
        <p:nvSpPr>
          <p:cNvPr id="3" name="Content Placeholder 2">
            <a:extLst>
              <a:ext uri="{FF2B5EF4-FFF2-40B4-BE49-F238E27FC236}">
                <a16:creationId xmlns:a16="http://schemas.microsoft.com/office/drawing/2014/main" id="{BF696085-F37A-E8E2-FB69-EE22C9246105}"/>
              </a:ext>
            </a:extLst>
          </p:cNvPr>
          <p:cNvSpPr>
            <a:spLocks noGrp="1"/>
          </p:cNvSpPr>
          <p:nvPr>
            <p:ph idx="1"/>
          </p:nvPr>
        </p:nvSpPr>
        <p:spPr/>
        <p:txBody>
          <a:bodyPr>
            <a:normAutofit lnSpcReduction="10000"/>
          </a:bodyPr>
          <a:lstStyle/>
          <a:p>
            <a:r>
              <a:rPr lang="en-US" b="0" i="0" dirty="0">
                <a:effectLst/>
                <a:latin typeface="Source Serif Pro" panose="02040603050405020204" pitchFamily="18" charset="0"/>
              </a:rPr>
              <a:t>One of the main themes that cuts across these revolutions is that the speed of </a:t>
            </a:r>
            <a:r>
              <a:rPr lang="en-US" b="1" i="0" dirty="0">
                <a:effectLst/>
                <a:latin typeface="Source Serif Pro" panose="02040603050405020204" pitchFamily="18" charset="0"/>
                <a:hlinkClick r:id="rId2"/>
              </a:rPr>
              <a:t>technology adoption</a:t>
            </a:r>
            <a:r>
              <a:rPr lang="en-US" b="0" i="0" dirty="0">
                <a:effectLst/>
                <a:latin typeface="Source Serif Pro" panose="02040603050405020204" pitchFamily="18" charset="0"/>
              </a:rPr>
              <a:t> tends to increase over time as innovation builds upon itself with an exponentially growing global knowledge base, thus creating a virtuous cycle of innovation and knowledge production.</a:t>
            </a:r>
          </a:p>
          <a:p>
            <a:r>
              <a:rPr lang="en-US" b="0" i="0" dirty="0">
                <a:effectLst/>
                <a:latin typeface="Source Serif Pro" panose="02040603050405020204" pitchFamily="18" charset="0"/>
              </a:rPr>
              <a:t>The convergence and integration of political, economic, social and technological systems around the world has led to a more complex hyper-connected and hyper-interdependent </a:t>
            </a:r>
            <a:r>
              <a:rPr lang="en-US" b="1" i="0" dirty="0">
                <a:effectLst/>
                <a:latin typeface="Source Serif Pro" panose="02040603050405020204" pitchFamily="18" charset="0"/>
                <a:hlinkClick r:id="rId3"/>
              </a:rPr>
              <a:t>global knowledge society</a:t>
            </a:r>
            <a:r>
              <a:rPr lang="en-US" b="0" i="0" dirty="0">
                <a:effectLst/>
                <a:latin typeface="Source Serif Pro" panose="02040603050405020204" pitchFamily="18" charset="0"/>
              </a:rPr>
              <a:t> </a:t>
            </a:r>
            <a:r>
              <a:rPr lang="en-US" b="0" i="0" dirty="0" err="1">
                <a:effectLst/>
                <a:latin typeface="Source Serif Pro" panose="02040603050405020204" pitchFamily="18" charset="0"/>
              </a:rPr>
              <a:t>characterised</a:t>
            </a:r>
            <a:r>
              <a:rPr lang="en-US" b="0" i="0" dirty="0">
                <a:effectLst/>
                <a:latin typeface="Source Serif Pro" panose="02040603050405020204" pitchFamily="18" charset="0"/>
              </a:rPr>
              <a:t> by increasing complexity, uncertainty and risk. More complexity tends to create more uncertainty which tends to create more risk.</a:t>
            </a:r>
          </a:p>
          <a:p>
            <a:r>
              <a:rPr lang="en-US" b="0" i="0" dirty="0">
                <a:effectLst/>
                <a:latin typeface="Source Serif Pro" panose="02040603050405020204" pitchFamily="18" charset="0"/>
              </a:rPr>
              <a:t>One of the chief aims of the modern education system is to serve as a place where humans are developed, over a long time period, into mature, creative, self-regulating personalities capable of functioning with a high degree of personal agency in all spheres and at all stages of life</a:t>
            </a:r>
            <a:endParaRPr lang="en-US" dirty="0"/>
          </a:p>
        </p:txBody>
      </p:sp>
    </p:spTree>
    <p:extLst>
      <p:ext uri="{BB962C8B-B14F-4D97-AF65-F5344CB8AC3E}">
        <p14:creationId xmlns:p14="http://schemas.microsoft.com/office/powerpoint/2010/main" val="84108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C46-CD45-D57B-FEF9-176888733A21}"/>
              </a:ext>
            </a:extLst>
          </p:cNvPr>
          <p:cNvSpPr>
            <a:spLocks noGrp="1"/>
          </p:cNvSpPr>
          <p:nvPr>
            <p:ph type="title"/>
          </p:nvPr>
        </p:nvSpPr>
        <p:spPr/>
        <p:txBody>
          <a:bodyPr/>
          <a:lstStyle/>
          <a:p>
            <a:r>
              <a:rPr lang="en-US" b="1" i="0" dirty="0">
                <a:effectLst/>
                <a:latin typeface="Source Serif Pro" panose="02040603050405020204" pitchFamily="18" charset="0"/>
              </a:rPr>
              <a:t>Emergence of the global knowledge society</a:t>
            </a:r>
            <a:endParaRPr lang="en-US" dirty="0"/>
          </a:p>
        </p:txBody>
      </p:sp>
      <p:sp>
        <p:nvSpPr>
          <p:cNvPr id="3" name="Content Placeholder 2">
            <a:extLst>
              <a:ext uri="{FF2B5EF4-FFF2-40B4-BE49-F238E27FC236}">
                <a16:creationId xmlns:a16="http://schemas.microsoft.com/office/drawing/2014/main" id="{ACFFC4AF-F541-67DC-62FF-2F0840BAE98C}"/>
              </a:ext>
            </a:extLst>
          </p:cNvPr>
          <p:cNvSpPr>
            <a:spLocks noGrp="1"/>
          </p:cNvSpPr>
          <p:nvPr>
            <p:ph idx="1"/>
          </p:nvPr>
        </p:nvSpPr>
        <p:spPr/>
        <p:txBody>
          <a:bodyPr>
            <a:normAutofit lnSpcReduction="10000"/>
          </a:bodyPr>
          <a:lstStyle/>
          <a:p>
            <a:r>
              <a:rPr lang="en-US" b="0" i="0" dirty="0">
                <a:effectLst/>
                <a:latin typeface="Source Serif Pro" panose="02040603050405020204" pitchFamily="18" charset="0"/>
              </a:rPr>
              <a:t>The modern education system is intended to turn knowledge consumers (lower order thinking) into knowledge producers (higher order thinking), as depicted in </a:t>
            </a:r>
            <a:r>
              <a:rPr lang="en-US" b="1" i="0" dirty="0">
                <a:effectLst/>
                <a:latin typeface="Source Serif Pro" panose="02040603050405020204" pitchFamily="18" charset="0"/>
                <a:hlinkClick r:id="rId2"/>
              </a:rPr>
              <a:t>Bloom’s Taxonomy</a:t>
            </a:r>
            <a:r>
              <a:rPr lang="en-US" b="0" i="0" dirty="0">
                <a:effectLst/>
                <a:latin typeface="Source Serif Pro" panose="02040603050405020204" pitchFamily="18" charset="0"/>
              </a:rPr>
              <a:t>. Initiatives such as </a:t>
            </a:r>
            <a:r>
              <a:rPr lang="en-US" b="1" i="0" dirty="0">
                <a:effectLst/>
                <a:latin typeface="Source Serif Pro" panose="02040603050405020204" pitchFamily="18" charset="0"/>
                <a:hlinkClick r:id="rId3"/>
              </a:rPr>
              <a:t>undergraduate research</a:t>
            </a:r>
            <a:r>
              <a:rPr lang="en-US" b="0" i="0" dirty="0">
                <a:effectLst/>
                <a:latin typeface="Source Serif Pro" panose="02040603050405020204" pitchFamily="18" charset="0"/>
              </a:rPr>
              <a:t> represent a major paradigm shift in how education is acquired. These types of reforms have led to an increase of </a:t>
            </a:r>
            <a:r>
              <a:rPr lang="en-US" b="1" i="0" dirty="0">
                <a:effectLst/>
                <a:latin typeface="Source Serif Pro" panose="02040603050405020204" pitchFamily="18" charset="0"/>
                <a:hlinkClick r:id="rId4"/>
              </a:rPr>
              <a:t>human intelligence</a:t>
            </a:r>
            <a:r>
              <a:rPr lang="en-US" b="0" i="0" dirty="0">
                <a:effectLst/>
                <a:latin typeface="Source Serif Pro" panose="02040603050405020204" pitchFamily="18" charset="0"/>
              </a:rPr>
              <a:t> over the past 100 years.</a:t>
            </a:r>
          </a:p>
          <a:p>
            <a:r>
              <a:rPr lang="en-US" b="0" i="0" dirty="0">
                <a:effectLst/>
                <a:latin typeface="Source Serif Pro" panose="02040603050405020204" pitchFamily="18" charset="0"/>
              </a:rPr>
              <a:t>Education, at all levels, has become so important to modern societies it is now treated as a human right. It has now become the primary place for human capital development – economic, social and cultural.</a:t>
            </a:r>
            <a:endParaRPr lang="en-US" dirty="0">
              <a:latin typeface="Source Serif Pro" panose="02040603050405020204" pitchFamily="18" charset="0"/>
            </a:endParaRPr>
          </a:p>
          <a:p>
            <a:r>
              <a:rPr lang="en-US" b="0" i="0" dirty="0">
                <a:effectLst/>
                <a:latin typeface="Source Serif Pro" panose="02040603050405020204" pitchFamily="18" charset="0"/>
              </a:rPr>
              <a:t>The next big challenge for educational institutions is to become more </a:t>
            </a:r>
            <a:r>
              <a:rPr lang="en-US" b="1" i="0" dirty="0">
                <a:effectLst/>
                <a:latin typeface="Source Serif Pro" panose="02040603050405020204" pitchFamily="18" charset="0"/>
                <a:hlinkClick r:id="rId5"/>
              </a:rPr>
              <a:t>socially responsible institutions</a:t>
            </a:r>
            <a:r>
              <a:rPr lang="en-US" b="0" i="0" dirty="0">
                <a:effectLst/>
                <a:latin typeface="Source Serif Pro" panose="02040603050405020204" pitchFamily="18" charset="0"/>
              </a:rPr>
              <a:t> by integrating the United Nations Sustainable Development Goals (SDGs) into their mission, vision and values statements. They have a responsibility to lead the way in the emerging environmental revolution.</a:t>
            </a:r>
            <a:endParaRPr lang="en-US" dirty="0"/>
          </a:p>
        </p:txBody>
      </p:sp>
    </p:spTree>
    <p:extLst>
      <p:ext uri="{BB962C8B-B14F-4D97-AF65-F5344CB8AC3E}">
        <p14:creationId xmlns:p14="http://schemas.microsoft.com/office/powerpoint/2010/main" val="298232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9BA-8BB0-3226-E7E2-2B7A8CF299E0}"/>
              </a:ext>
            </a:extLst>
          </p:cNvPr>
          <p:cNvSpPr>
            <a:spLocks noGrp="1"/>
          </p:cNvSpPr>
          <p:nvPr>
            <p:ph type="title"/>
          </p:nvPr>
        </p:nvSpPr>
        <p:spPr/>
        <p:txBody>
          <a:bodyPr/>
          <a:lstStyle/>
          <a:p>
            <a:r>
              <a:rPr lang="en-US" b="1" i="0" dirty="0">
                <a:effectLst/>
                <a:latin typeface="Source Serif Pro" panose="02040603050405020204" pitchFamily="18" charset="0"/>
              </a:rPr>
              <a:t>Emergence of the global knowledge society</a:t>
            </a:r>
            <a:endParaRPr lang="en-US" dirty="0"/>
          </a:p>
        </p:txBody>
      </p:sp>
      <p:sp>
        <p:nvSpPr>
          <p:cNvPr id="3" name="Content Placeholder 2">
            <a:extLst>
              <a:ext uri="{FF2B5EF4-FFF2-40B4-BE49-F238E27FC236}">
                <a16:creationId xmlns:a16="http://schemas.microsoft.com/office/drawing/2014/main" id="{5C8951C2-FD8C-3A90-0375-FD71BF204FD2}"/>
              </a:ext>
            </a:extLst>
          </p:cNvPr>
          <p:cNvSpPr>
            <a:spLocks noGrp="1"/>
          </p:cNvSpPr>
          <p:nvPr>
            <p:ph idx="1"/>
          </p:nvPr>
        </p:nvSpPr>
        <p:spPr/>
        <p:txBody>
          <a:bodyPr/>
          <a:lstStyle/>
          <a:p>
            <a:pPr algn="l" fontAlgn="auto"/>
            <a:r>
              <a:rPr lang="en-US" b="0" i="0" dirty="0">
                <a:effectLst/>
                <a:latin typeface="Source Serif Pro" panose="02040603050405020204" pitchFamily="18" charset="0"/>
              </a:rPr>
              <a:t>While the world has seen huge progress over the past few hundred years in the political, economic, social and technological spheres, it has often come, unfortunately, at the expense of the </a:t>
            </a:r>
            <a:r>
              <a:rPr lang="en-US" b="1" i="0" dirty="0">
                <a:effectLst/>
                <a:latin typeface="Source Serif Pro" panose="02040603050405020204" pitchFamily="18" charset="0"/>
                <a:hlinkClick r:id="rId2"/>
              </a:rPr>
              <a:t>natural environment</a:t>
            </a:r>
            <a:r>
              <a:rPr lang="en-US" b="0" i="0" dirty="0">
                <a:effectLst/>
                <a:latin typeface="Source Serif Pro" panose="02040603050405020204" pitchFamily="18" charset="0"/>
              </a:rPr>
              <a:t>.</a:t>
            </a:r>
          </a:p>
          <a:p>
            <a:pPr algn="l" fontAlgn="auto"/>
            <a:r>
              <a:rPr lang="en-US" b="0" i="0" dirty="0">
                <a:effectLst/>
                <a:latin typeface="Source Serif Pro" panose="02040603050405020204" pitchFamily="18" charset="0"/>
              </a:rPr>
              <a:t>For example, over the past few hundred years the world has experienced the widescale </a:t>
            </a:r>
            <a:r>
              <a:rPr lang="en-US" b="1" i="0" dirty="0">
                <a:effectLst/>
                <a:latin typeface="Source Serif Pro" panose="02040603050405020204" pitchFamily="18" charset="0"/>
                <a:hlinkClick r:id="rId3"/>
              </a:rPr>
              <a:t>destruction of biodiversity</a:t>
            </a:r>
            <a:r>
              <a:rPr lang="en-US" b="0" i="0" dirty="0">
                <a:effectLst/>
                <a:latin typeface="Source Serif Pro" panose="02040603050405020204" pitchFamily="18" charset="0"/>
              </a:rPr>
              <a:t> – for example, species extinctions and mass deforestation – and a relatively rapid increase in </a:t>
            </a:r>
            <a:r>
              <a:rPr lang="en-US" b="1" i="0" dirty="0">
                <a:effectLst/>
                <a:latin typeface="Source Serif Pro" panose="02040603050405020204" pitchFamily="18" charset="0"/>
                <a:hlinkClick r:id="rId4"/>
              </a:rPr>
              <a:t>global warming</a:t>
            </a:r>
            <a:r>
              <a:rPr lang="en-US" b="0" i="0" dirty="0">
                <a:effectLst/>
                <a:latin typeface="Source Serif Pro" panose="02040603050405020204" pitchFamily="18" charset="0"/>
              </a:rPr>
              <a:t>.</a:t>
            </a:r>
          </a:p>
          <a:p>
            <a:r>
              <a:rPr lang="en-US" b="0" i="0" dirty="0">
                <a:effectLst/>
                <a:latin typeface="Source Serif Pro" panose="02040603050405020204" pitchFamily="18" charset="0"/>
              </a:rPr>
              <a:t>The modern world is a </a:t>
            </a:r>
            <a:r>
              <a:rPr lang="en-US" b="0" i="0" dirty="0" err="1">
                <a:effectLst/>
                <a:latin typeface="Source Serif Pro" panose="02040603050405020204" pitchFamily="18" charset="0"/>
              </a:rPr>
              <a:t>globalised</a:t>
            </a:r>
            <a:r>
              <a:rPr lang="en-US" b="0" i="0" dirty="0">
                <a:effectLst/>
                <a:latin typeface="Source Serif Pro" panose="02040603050405020204" pitchFamily="18" charset="0"/>
              </a:rPr>
              <a:t> world. Whether it be political, economic, health or environmental crises, what happens in one part of the world will likely impact upon other parts of the world – for example, pandemics, wars, recessions, refugees and climate change.</a:t>
            </a:r>
          </a:p>
          <a:p>
            <a:r>
              <a:rPr lang="en-US" b="0" i="0" dirty="0">
                <a:effectLst/>
                <a:latin typeface="Source Serif Pro" panose="02040603050405020204" pitchFamily="18" charset="0"/>
              </a:rPr>
              <a:t>Thus, </a:t>
            </a:r>
            <a:r>
              <a:rPr lang="en-US" b="1" i="0" dirty="0">
                <a:effectLst/>
                <a:latin typeface="Source Serif Pro" panose="02040603050405020204" pitchFamily="18" charset="0"/>
                <a:hlinkClick r:id="rId5"/>
              </a:rPr>
              <a:t>mainstreaming sustainable development</a:t>
            </a:r>
            <a:r>
              <a:rPr lang="en-US" b="0" i="0" dirty="0">
                <a:effectLst/>
                <a:latin typeface="Source Serif Pro" panose="02040603050405020204" pitchFamily="18" charset="0"/>
              </a:rPr>
              <a:t> has increasingly become a matter of survival.</a:t>
            </a:r>
            <a:endParaRPr lang="en-US" dirty="0"/>
          </a:p>
        </p:txBody>
      </p:sp>
    </p:spTree>
    <p:extLst>
      <p:ext uri="{BB962C8B-B14F-4D97-AF65-F5344CB8AC3E}">
        <p14:creationId xmlns:p14="http://schemas.microsoft.com/office/powerpoint/2010/main" val="29033042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{4760C3FD-3178-7F42-8526-ED1B90AC22EE}tf10001060</Template>
  <TotalTime>58</TotalTime>
  <Words>1450</Words>
  <Application>Microsoft Macintosh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Source Serif Pro</vt:lpstr>
      <vt:lpstr>Trebuchet MS</vt:lpstr>
      <vt:lpstr>Wingdings 3</vt:lpstr>
      <vt:lpstr>Facet</vt:lpstr>
      <vt:lpstr>Higher Education’s  Role in the Emerging Environmental Revolution</vt:lpstr>
      <vt:lpstr>Timeline of Industrial Revolutions</vt:lpstr>
      <vt:lpstr>Timeline of Industrial Revolutions</vt:lpstr>
      <vt:lpstr>Timeline of Industrial Revolutions</vt:lpstr>
      <vt:lpstr>PowerPoint Presentation</vt:lpstr>
      <vt:lpstr>PowerPoint Presentation</vt:lpstr>
      <vt:lpstr>Emergence of the global knowledge society</vt:lpstr>
      <vt:lpstr>Emergence of the global knowledge society</vt:lpstr>
      <vt:lpstr>Emergence of the global knowledge society</vt:lpstr>
      <vt:lpstr>PowerPoint Presentation</vt:lpstr>
      <vt:lpstr>PowerPoint Presentation</vt:lpstr>
      <vt:lpstr>PowerPoint Presentation</vt:lpstr>
      <vt:lpstr>PowerPoint Presentation</vt:lpstr>
      <vt:lpstr>Emergence of the sustainable society</vt:lpstr>
      <vt:lpstr>Emergence of the sustainable society</vt:lpstr>
      <vt:lpstr>Emergence of the sustainable society</vt:lpstr>
      <vt:lpstr>Emergence of the sustainable society</vt:lpstr>
      <vt:lpstr>Emergence of the sustainable society</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Education’s  Role in the Emerging Environmental Revolution</dc:title>
  <dc:creator>Patrick Blessinger</dc:creator>
  <cp:lastModifiedBy>Patrick Blessinger</cp:lastModifiedBy>
  <cp:revision>2</cp:revision>
  <dcterms:created xsi:type="dcterms:W3CDTF">2022-09-05T21:39:25Z</dcterms:created>
  <dcterms:modified xsi:type="dcterms:W3CDTF">2022-09-05T22:37:36Z</dcterms:modified>
</cp:coreProperties>
</file>